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fe510d543ff54a43" /><Relationship Type="http://schemas.openxmlformats.org/officeDocument/2006/relationships/extended-properties" Target="/docProps/app.xml" Id="R7715da6ffe7b48ef" /><Relationship Type="http://schemas.openxmlformats.org/officeDocument/2006/relationships/officeDocument" Target="/ppt/presentation.xml" Id="R0d0dc0ce64234a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e6cccac8d7402f"/>
  </p:sldMasterIdLst>
  <p:notesMasterIdLst>
    <p:notesMasterId xmlns:r="http://schemas.openxmlformats.org/officeDocument/2006/relationships" r:id="R322b5f8198eb417c"/>
  </p:notesMasterIdLst>
  <p:sldIdLst>
    <p:sldId xmlns:r="http://schemas.openxmlformats.org/officeDocument/2006/relationships" id="256" r:id="Rae330e0d50c94831"/>
    <p:sldId xmlns:r="http://schemas.openxmlformats.org/officeDocument/2006/relationships" id="257" r:id="R751611ea5ee04e9f"/>
    <p:sldId xmlns:r="http://schemas.openxmlformats.org/officeDocument/2006/relationships" id="258" r:id="R89bfb16081204088"/>
    <p:sldId xmlns:r="http://schemas.openxmlformats.org/officeDocument/2006/relationships" id="259" r:id="R02215cf6c1e943bc"/>
    <p:sldId xmlns:r="http://schemas.openxmlformats.org/officeDocument/2006/relationships" id="260" r:id="R1b4edd79c57947e2"/>
    <p:sldId xmlns:r="http://schemas.openxmlformats.org/officeDocument/2006/relationships" id="261" r:id="R6d5a3997a24c4b91"/>
    <p:sldId xmlns:r="http://schemas.openxmlformats.org/officeDocument/2006/relationships" id="262" r:id="R1f33f7fa3b0a4ef6"/>
    <p:sldId xmlns:r="http://schemas.openxmlformats.org/officeDocument/2006/relationships" id="263" r:id="R80eb75a554154619"/>
    <p:sldId xmlns:r="http://schemas.openxmlformats.org/officeDocument/2006/relationships" id="264" r:id="Rcf724e9c32094e26"/>
    <p:sldId xmlns:r="http://schemas.openxmlformats.org/officeDocument/2006/relationships" id="265" r:id="R0f156813101a4ac2"/>
    <p:sldId xmlns:r="http://schemas.openxmlformats.org/officeDocument/2006/relationships" id="266" r:id="R24f951aeca654904"/>
    <p:sldId xmlns:r="http://schemas.openxmlformats.org/officeDocument/2006/relationships" id="267" r:id="R908ddf2913ce4305"/>
    <p:sldId xmlns:r="http://schemas.openxmlformats.org/officeDocument/2006/relationships" id="268" r:id="R6bacba45747a41d5"/>
    <p:sldId xmlns:r="http://schemas.openxmlformats.org/officeDocument/2006/relationships" id="269" r:id="R301cc59d7e9f4a14"/>
    <p:sldId xmlns:r="http://schemas.openxmlformats.org/officeDocument/2006/relationships" id="270" r:id="R567ab824028a40da"/>
    <p:sldId xmlns:r="http://schemas.openxmlformats.org/officeDocument/2006/relationships" id="271" r:id="R2c60acac9c564370"/>
    <p:sldId xmlns:r="http://schemas.openxmlformats.org/officeDocument/2006/relationships" id="272" r:id="Rede042eccda64c23"/>
    <p:sldId xmlns:r="http://schemas.openxmlformats.org/officeDocument/2006/relationships" id="273" r:id="R7f643773414046bb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c6b2c797823f48f6" /><Relationship Type="http://schemas.openxmlformats.org/officeDocument/2006/relationships/slideMaster" Target="/ppt/slideMasters/slideMaster1.xml" Id="Rd7e6cccac8d7402f" /><Relationship Type="http://schemas.openxmlformats.org/officeDocument/2006/relationships/notesMaster" Target="/ppt/notesMasters/notesMaster1.xml" Id="R322b5f8198eb417c" /><Relationship Type="http://schemas.openxmlformats.org/officeDocument/2006/relationships/presProps" Target="/ppt/presProps.xml" Id="Rd79f33e508e84e61" /><Relationship Type="http://schemas.openxmlformats.org/officeDocument/2006/relationships/tableStyles" Target="/ppt/tableStyles.xml" Id="R38d6aca0f06c4f38" /><Relationship Type="http://schemas.openxmlformats.org/officeDocument/2006/relationships/slide" Target="/ppt/slides/slide1.xml" Id="Rae330e0d50c94831" /><Relationship Type="http://schemas.openxmlformats.org/officeDocument/2006/relationships/slide" Target="/ppt/slides/slide2.xml" Id="R751611ea5ee04e9f" /><Relationship Type="http://schemas.openxmlformats.org/officeDocument/2006/relationships/slide" Target="/ppt/slides/slide3.xml" Id="R89bfb16081204088" /><Relationship Type="http://schemas.openxmlformats.org/officeDocument/2006/relationships/slide" Target="/ppt/slides/slide4.xml" Id="R02215cf6c1e943bc" /><Relationship Type="http://schemas.openxmlformats.org/officeDocument/2006/relationships/slide" Target="/ppt/slides/slide5.xml" Id="R1b4edd79c57947e2" /><Relationship Type="http://schemas.openxmlformats.org/officeDocument/2006/relationships/slide" Target="/ppt/slides/slide6.xml" Id="R6d5a3997a24c4b91" /><Relationship Type="http://schemas.openxmlformats.org/officeDocument/2006/relationships/slide" Target="/ppt/slides/slide7.xml" Id="R1f33f7fa3b0a4ef6" /><Relationship Type="http://schemas.openxmlformats.org/officeDocument/2006/relationships/slide" Target="/ppt/slides/slide8.xml" Id="R80eb75a554154619" /><Relationship Type="http://schemas.openxmlformats.org/officeDocument/2006/relationships/slide" Target="/ppt/slides/slide9.xml" Id="Rcf724e9c32094e26" /><Relationship Type="http://schemas.openxmlformats.org/officeDocument/2006/relationships/slide" Target="/ppt/slides/slide10.xml" Id="R0f156813101a4ac2" /><Relationship Type="http://schemas.openxmlformats.org/officeDocument/2006/relationships/slide" Target="/ppt/slides/slide11.xml" Id="R24f951aeca654904" /><Relationship Type="http://schemas.openxmlformats.org/officeDocument/2006/relationships/slide" Target="/ppt/slides/slide12.xml" Id="R908ddf2913ce4305" /><Relationship Type="http://schemas.openxmlformats.org/officeDocument/2006/relationships/slide" Target="/ppt/slides/slide13.xml" Id="R6bacba45747a41d5" /><Relationship Type="http://schemas.openxmlformats.org/officeDocument/2006/relationships/slide" Target="/ppt/slides/slide14.xml" Id="R301cc59d7e9f4a14" /><Relationship Type="http://schemas.openxmlformats.org/officeDocument/2006/relationships/slide" Target="/ppt/slides/slide15.xml" Id="R567ab824028a40da" /><Relationship Type="http://schemas.openxmlformats.org/officeDocument/2006/relationships/slide" Target="/ppt/slides/slide16.xml" Id="R2c60acac9c564370" /><Relationship Type="http://schemas.openxmlformats.org/officeDocument/2006/relationships/slide" Target="/ppt/slides/slide17.xml" Id="Rede042eccda64c23" /><Relationship Type="http://schemas.openxmlformats.org/officeDocument/2006/relationships/slide" Target="/ppt/slides/slide18.xml" Id="R7f643773414046b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0df136c555f541b8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d26acea3066f435d" /><Relationship Type="http://schemas.openxmlformats.org/officeDocument/2006/relationships/notesMaster" Target="/ppt/notesMasters/notesMaster1.xml" Id="Ra3c230295449433a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c219dcb7386e4be6" /><Relationship Type="http://schemas.openxmlformats.org/officeDocument/2006/relationships/notesMaster" Target="/ppt/notesMasters/notesMaster1.xml" Id="R81c39135bb6e4a70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4cd818dcfb564de8" /><Relationship Type="http://schemas.openxmlformats.org/officeDocument/2006/relationships/notesMaster" Target="/ppt/notesMasters/notesMaster1.xml" Id="R5c5f2a04d4c54921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b2f6496b41f5484c" /><Relationship Type="http://schemas.openxmlformats.org/officeDocument/2006/relationships/notesMaster" Target="/ppt/notesMasters/notesMaster1.xml" Id="Rd6b53d44125c4f8e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e68726c5554e44eb" /><Relationship Type="http://schemas.openxmlformats.org/officeDocument/2006/relationships/notesMaster" Target="/ppt/notesMasters/notesMaster1.xml" Id="R6368db7750c04fa4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7bffdb2a5de54a6a" /><Relationship Type="http://schemas.openxmlformats.org/officeDocument/2006/relationships/notesMaster" Target="/ppt/notesMasters/notesMaster1.xml" Id="R9de430a7f3c841b6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fc1a443c282c4c66" /><Relationship Type="http://schemas.openxmlformats.org/officeDocument/2006/relationships/notesMaster" Target="/ppt/notesMasters/notesMaster1.xml" Id="Rda48becf21d643b7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6b076163adf8434a" /><Relationship Type="http://schemas.openxmlformats.org/officeDocument/2006/relationships/notesMaster" Target="/ppt/notesMasters/notesMaster1.xml" Id="Rd6d9f853e05d4192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5840dbb6dfee4b51" /><Relationship Type="http://schemas.openxmlformats.org/officeDocument/2006/relationships/notesMaster" Target="/ppt/notesMasters/notesMaster1.xml" Id="R592de1eb54104a04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376f490222e3441b" /><Relationship Type="http://schemas.openxmlformats.org/officeDocument/2006/relationships/notesMaster" Target="/ppt/notesMasters/notesMaster1.xml" Id="R85a2aebfd1f74c36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b14eb26de64e48fb" /><Relationship Type="http://schemas.openxmlformats.org/officeDocument/2006/relationships/notesMaster" Target="/ppt/notesMasters/notesMaster1.xml" Id="R28d8cdf4f035496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b4afb6957d994191" /><Relationship Type="http://schemas.openxmlformats.org/officeDocument/2006/relationships/notesMaster" Target="/ppt/notesMasters/notesMaster1.xml" Id="R6b022b61b8c741d6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043c30d358ea470e" /><Relationship Type="http://schemas.openxmlformats.org/officeDocument/2006/relationships/notesMaster" Target="/ppt/notesMasters/notesMaster1.xml" Id="Red341ea5affd402b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a138168e64eb4d23" /><Relationship Type="http://schemas.openxmlformats.org/officeDocument/2006/relationships/notesMaster" Target="/ppt/notesMasters/notesMaster1.xml" Id="Rc8e8d0fe73784ed2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e7f328e8fe7f404a" /><Relationship Type="http://schemas.openxmlformats.org/officeDocument/2006/relationships/notesMaster" Target="/ppt/notesMasters/notesMaster1.xml" Id="Rf34a7bf25b814c4f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69690041078144d2" /><Relationship Type="http://schemas.openxmlformats.org/officeDocument/2006/relationships/notesMaster" Target="/ppt/notesMasters/notesMaster1.xml" Id="Rb923824323294417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84174fef82574073" /><Relationship Type="http://schemas.openxmlformats.org/officeDocument/2006/relationships/notesMaster" Target="/ppt/notesMasters/notesMaster1.xml" Id="Rdfa82ac7ac644dd0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0390ab7a0e4c4da3" /><Relationship Type="http://schemas.openxmlformats.org/officeDocument/2006/relationships/notesMaster" Target="/ppt/notesMasters/notesMaster1.xml" Id="R7c44e540dd524201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Presenter notes</a:t>
            </a:r>
          </a:p>
          <a:p xmlns:a="http://schemas.openxmlformats.org/drawingml/2006/main">
            <a:r>
              <a:t>Open with the central claim. The model is one component inside a controlled system.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COMPLETE-HANDOUT.pdf, Engineering Reliable Agentic AI Systems workshop packet.</a:t>
            </a:r>
          </a:p>
          <a:p xmlns:a="http://schemas.openxmlformats.org/drawingml/2006/main">
            <a:r>
              <a:t>- https://github.com/RichardHightower/reliable-agentic-lab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Presenter notes</a:t>
            </a:r>
          </a:p>
          <a:p xmlns:a="http://schemas.openxmlformats.org/drawingml/2006/main">
            <a:r>
              <a:t>If the same rubric rows fail twice, another identical retry buys cost instead of progress. Compare normalized failure signatures and escalate when the signature repeats.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COMPLETE-HANDOUT.pdf, Engineering Reliable Agentic AI Systems workshop packet.</a:t>
            </a:r>
          </a:p>
          <a:p xmlns:a="http://schemas.openxmlformats.org/drawingml/2006/main">
            <a:r>
              <a:t>- https://github.com/RichardHightower/reliable-agentic-lab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Presenter notes</a:t>
            </a:r>
          </a:p>
          <a:p xmlns:a="http://schemas.openxmlformats.org/drawingml/2006/main">
            <a:r>
              <a:t>Use the visual as the primary explanation. A research loop needs a narrow MCP tool boundary.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COMPLETE-HANDOUT.pdf, Engineering Reliable Agentic AI Systems workshop packet.</a:t>
            </a:r>
          </a:p>
          <a:p xmlns:a="http://schemas.openxmlformats.org/drawingml/2006/main">
            <a:r>
              <a:t>- https://github.com/RichardHightower/reliable-agentic-lab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Presenter notes</a:t>
            </a:r>
          </a:p>
          <a:p xmlns:a="http://schemas.openxmlformats.org/drawingml/2006/main">
            <a:r>
              <a:t>The research loop can retrieve evidence and write inside its work directory. It cannot merge code, deploy software, or cross an undeclared boundary.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COMPLETE-HANDOUT.pdf, Engineering Reliable Agentic AI Systems workshop packet.</a:t>
            </a:r>
          </a:p>
          <a:p xmlns:a="http://schemas.openxmlformats.org/drawingml/2006/main">
            <a:r>
              <a:t>- https://github.com/RichardHightower/reliable-agentic-lab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Presenter notes</a:t>
            </a:r>
          </a:p>
          <a:p xmlns:a="http://schemas.openxmlformats.org/drawingml/2006/main">
            <a:r>
              <a:t>Use the visual as the primary explanation. Swap the controlled object. Keep the graph.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COMPLETE-HANDOUT.pdf, Engineering Reliable Agentic AI Systems workshop packet.</a:t>
            </a:r>
          </a:p>
          <a:p xmlns:a="http://schemas.openxmlformats.org/drawingml/2006/main">
            <a:r>
              <a:t>- https://github.com/RichardHightower/reliable-agentic-lab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Presenter notes</a:t>
            </a:r>
          </a:p>
          <a:p xmlns:a="http://schemas.openxmlformats.org/drawingml/2006/main">
            <a:r>
              <a:t>Unattended execution changes the trigger, but it also makes state, receipts, and traces mandatory.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COMPLETE-HANDOUT.pdf, Engineering Reliable Agentic AI Systems workshop packet.</a:t>
            </a:r>
          </a:p>
          <a:p xmlns:a="http://schemas.openxmlformats.org/drawingml/2006/main">
            <a:r>
              <a:t>- https://github.com/RichardHightower/reliable-agentic-lab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Presenter notes</a:t>
            </a:r>
          </a:p>
          <a:p xmlns:a="http://schemas.openxmlformats.org/drawingml/2006/main">
            <a:r>
              <a:t>Define a testable contract. Enforce write scope. Add an independent judge. Put budgets in code. Persist state. Add unattended triggers only after local and remote gates agree.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COMPLETE-HANDOUT.pdf, Engineering Reliable Agentic AI Systems workshop packet.</a:t>
            </a:r>
          </a:p>
          <a:p xmlns:a="http://schemas.openxmlformats.org/drawingml/2006/main">
            <a:r>
              <a:t>- https://github.com/RichardHightower/reliable-agentic-lab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Presenter notes</a:t>
            </a:r>
          </a:p>
          <a:p xmlns:a="http://schemas.openxmlformats.org/drawingml/2006/main">
            <a:r>
              <a:t>Tests can measure the wrong thing. Model judges still guess. Receipts can become stale. External tools can return hostile content. Each boundary must be enforced and observed.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COMPLETE-HANDOUT.pdf, Engineering Reliable Agentic AI Systems workshop packet.</a:t>
            </a:r>
          </a:p>
          <a:p xmlns:a="http://schemas.openxmlformats.org/drawingml/2006/main">
            <a:r>
              <a:t>- https://github.com/RichardHightower/reliable-agentic-lab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Presenter notes</a:t>
            </a:r>
          </a:p>
          <a:p xmlns:a="http://schemas.openxmlformats.org/drawingml/2006/main">
            <a:r>
              <a:t>Use these terms consistently across architecture, code review, and operating procedures.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COMPLETE-HANDOUT.pdf, Engineering Reliable Agentic AI Systems workshop packet.</a:t>
            </a:r>
          </a:p>
          <a:p xmlns:a="http://schemas.openxmlformats.org/drawingml/2006/main">
            <a:r>
              <a:t>- https://github.com/RichardHightower/reliable-agentic-lab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Presenter notes</a:t>
            </a:r>
          </a:p>
          <a:p xmlns:a="http://schemas.openxmlformats.org/drawingml/2006/main">
            <a:r>
              <a:t>Define the contract once. Let the system act within scope, verify evidence, remember state, and stop with a reason.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COMPLETE-HANDOUT.pdf, Engineering Reliable Agentic AI Systems workshop packet.</a:t>
            </a:r>
          </a:p>
          <a:p xmlns:a="http://schemas.openxmlformats.org/drawingml/2006/main">
            <a:r>
              <a:t>- https://github.com/RichardHightower/reliable-agentic-lab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Presenter notes</a:t>
            </a:r>
          </a:p>
          <a:p xmlns:a="http://schemas.openxmlformats.org/drawingml/2006/main">
            <a:r>
              <a:t>Repeated work needs a runtime that can measure, remember, stop, and explain. The person should define the contract once, not judge every turn by hand.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COMPLETE-HANDOUT.pdf, Engineering Reliable Agentic AI Systems workshop packet.</a:t>
            </a:r>
          </a:p>
          <a:p xmlns:a="http://schemas.openxmlformats.org/drawingml/2006/main">
            <a:r>
              <a:t>- https://github.com/RichardHightower/reliable-agentic-lab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Presenter notes</a:t>
            </a:r>
          </a:p>
          <a:p xmlns:a="http://schemas.openxmlformats.org/drawingml/2006/main">
            <a:r>
              <a:t>Use the visual as the primary explanation. A reliable loop controls what happens around ReAct.</a:t>
            </a:r>
          </a:p>
          <a:p xmlns:a="http://schemas.openxmlformats.org/drawingml/2006/main">
            <a:r>
              <a:t>Yao et al. ReAct. arXiv:2210.03629.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COMPLETE-HANDOUT.pdf, Engineering Reliable Agentic AI Systems workshop packet.</a:t>
            </a:r>
          </a:p>
          <a:p xmlns:a="http://schemas.openxmlformats.org/drawingml/2006/main">
            <a:r>
              <a:t>- https://github.com/RichardHightower/reliable-agentic-lab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Presenter notes</a:t>
            </a:r>
          </a:p>
          <a:p xmlns:a="http://schemas.openxmlformats.org/drawingml/2006/main">
            <a:r>
              <a:t>Trigger defines when work starts. Scope limits action. Verification scores evidence. State survives the chat. Exit policy selects pass, retry, or escalation.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COMPLETE-HANDOUT.pdf, Engineering Reliable Agentic AI Systems workshop packet.</a:t>
            </a:r>
          </a:p>
          <a:p xmlns:a="http://schemas.openxmlformats.org/drawingml/2006/main">
            <a:r>
              <a:t>- https://github.com/RichardHightower/reliable-agentic-lab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Presenter notes</a:t>
            </a:r>
          </a:p>
          <a:p xmlns:a="http://schemas.openxmlformats.org/drawingml/2006/main">
            <a:r>
              <a:t>The lesson is that a test-driven flow changed performance without changing the model weights. Do not generalize the number beyond the evaluated dataset.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Ridnik, Kredo, Friedman. AlphaCodium. arXiv:2401.08500.</a:t>
            </a:r>
          </a:p>
          <a:p xmlns:a="http://schemas.openxmlformats.org/drawingml/2006/main">
            <a:r>
              <a:t>- COMPLETE-HANDOUT.pdf.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Presenter notes</a:t>
            </a:r>
          </a:p>
          <a:p xmlns:a="http://schemas.openxmlformats.org/drawingml/2006/main">
            <a:r>
              <a:t>Use the visual as the primary explanation. Write scope separates action from judgment.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COMPLETE-HANDOUT.pdf, Engineering Reliable Agentic AI Systems workshop packet.</a:t>
            </a:r>
          </a:p>
          <a:p xmlns:a="http://schemas.openxmlformats.org/drawingml/2006/main">
            <a:r>
              <a:t>- https://github.com/RichardHightower/reliable-agentic-lab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Presenter notes</a:t>
            </a:r>
          </a:p>
          <a:p xmlns:a="http://schemas.openxmlformats.org/drawingml/2006/main">
            <a:r>
              <a:t>The doer can change only declared paths. The judge reads evidence and returns a verdict. Deny rules take precedence over allow rules.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COMPLETE-HANDOUT.pdf, Engineering Reliable Agentic AI Systems workshop packet.</a:t>
            </a:r>
          </a:p>
          <a:p xmlns:a="http://schemas.openxmlformats.org/drawingml/2006/main">
            <a:r>
              <a:t>- https://github.com/RichardHightower/reliable-agentic-lab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Presenter notes</a:t>
            </a:r>
          </a:p>
          <a:p xmlns:a="http://schemas.openxmlformats.org/drawingml/2006/main">
            <a:r>
              <a:t>Use the visual as the primary explanation. Every common loop failure points to a missing control.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COMPLETE-HANDOUT.pdf, Engineering Reliable Agentic AI Systems workshop packet.</a:t>
            </a:r>
          </a:p>
          <a:p xmlns:a="http://schemas.openxmlformats.org/drawingml/2006/main">
            <a:r>
              <a:t>- https://github.com/RichardHightower/reliable-agentic-lab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Presenter notes</a:t>
            </a:r>
          </a:p>
          <a:p xmlns:a="http://schemas.openxmlformats.org/drawingml/2006/main">
            <a:r>
              <a:t>Use the visual as the primary explanation. There are three exits, and no fourth.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COMPLETE-HANDOUT.pdf, Engineering Reliable Agentic AI Systems workshop packet.</a:t>
            </a:r>
          </a:p>
          <a:p xmlns:a="http://schemas.openxmlformats.org/drawingml/2006/main">
            <a:r>
              <a:t>- https://github.com/RichardHightower/reliable-agentic-lab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e65edbe74449c6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8b3491b46b1b48d1" /><Relationship Type="http://schemas.openxmlformats.org/officeDocument/2006/relationships/slideLayout" Target="/ppt/slideLayouts/slideLayout1.xml" Id="R87e6d240b609487e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e6d240b609487e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bc955e88945f2" /><Relationship Type="http://schemas.openxmlformats.org/officeDocument/2006/relationships/notesSlide" Target="/ppt/notesSlides/notesSlide1.xml" Id="R008c417660714360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fdd44c1a5473f" /><Relationship Type="http://schemas.openxmlformats.org/officeDocument/2006/relationships/notesSlide" Target="/ppt/notesSlides/notesSlide10.xml" Id="Rdfbe6e3c677748ef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f6d6b77064c53" /><Relationship Type="http://schemas.openxmlformats.org/officeDocument/2006/relationships/image" Target="/ppt/media/image5.png" Id="R8a61379663264524" /><Relationship Type="http://schemas.openxmlformats.org/officeDocument/2006/relationships/notesSlide" Target="/ppt/notesSlides/notesSlide11.xml" Id="R0938d5a531404167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c5f201c474d2d" /><Relationship Type="http://schemas.openxmlformats.org/officeDocument/2006/relationships/notesSlide" Target="/ppt/notesSlides/notesSlide12.xml" Id="Ra2b018dfc6684f9b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f53f6548e46e2" /><Relationship Type="http://schemas.openxmlformats.org/officeDocument/2006/relationships/image" Target="/ppt/media/image6.png" Id="Raba5a32c967b451a" /><Relationship Type="http://schemas.openxmlformats.org/officeDocument/2006/relationships/notesSlide" Target="/ppt/notesSlides/notesSlide13.xml" Id="R1ce69048f74a475f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1670806bf4641" /><Relationship Type="http://schemas.openxmlformats.org/officeDocument/2006/relationships/notesSlide" Target="/ppt/notesSlides/notesSlide14.xml" Id="R236e3fe9e7964ea3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10bdf40a24cf9" /><Relationship Type="http://schemas.openxmlformats.org/officeDocument/2006/relationships/notesSlide" Target="/ppt/notesSlides/notesSlide15.xml" Id="R3d51b6ad357344df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29586d77f45a4" /><Relationship Type="http://schemas.openxmlformats.org/officeDocument/2006/relationships/notesSlide" Target="/ppt/notesSlides/notesSlide16.xml" Id="R5b1226ffd41646f7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e96f904fb45ae" /><Relationship Type="http://schemas.openxmlformats.org/officeDocument/2006/relationships/notesSlide" Target="/ppt/notesSlides/notesSlide17.xml" Id="R55c57c2ef1e74508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c4e417b2847a5" /><Relationship Type="http://schemas.openxmlformats.org/officeDocument/2006/relationships/notesSlide" Target="/ppt/notesSlides/notesSlide18.xml" Id="Rc46e98db197e46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2243ebfd74a1b" /><Relationship Type="http://schemas.openxmlformats.org/officeDocument/2006/relationships/notesSlide" Target="/ppt/notesSlides/notesSlide2.xml" Id="R82abc7484ab847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3c83269b349f6" /><Relationship Type="http://schemas.openxmlformats.org/officeDocument/2006/relationships/image" Target="/ppt/media/image.png" Id="R9533e9fefd7949c5" /><Relationship Type="http://schemas.openxmlformats.org/officeDocument/2006/relationships/notesSlide" Target="/ppt/notesSlides/notesSlide3.xml" Id="R8103cc319f314c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56eb0dad54082" /><Relationship Type="http://schemas.openxmlformats.org/officeDocument/2006/relationships/notesSlide" Target="/ppt/notesSlides/notesSlide4.xml" Id="Rab5516e8c8c048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cacd2a4ca448d" /><Relationship Type="http://schemas.openxmlformats.org/officeDocument/2006/relationships/notesSlide" Target="/ppt/notesSlides/notesSlide5.xml" Id="R4a6148995eda44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393e787d34dcf" /><Relationship Type="http://schemas.openxmlformats.org/officeDocument/2006/relationships/image" Target="/ppt/media/image2.png" Id="Rad9a7c38deb34645" /><Relationship Type="http://schemas.openxmlformats.org/officeDocument/2006/relationships/notesSlide" Target="/ppt/notesSlides/notesSlide6.xml" Id="R74eefb25c06349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c18d002b84afb" /><Relationship Type="http://schemas.openxmlformats.org/officeDocument/2006/relationships/notesSlide" Target="/ppt/notesSlides/notesSlide7.xml" Id="Re4831829a3cb4cf7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19452deb04e5f" /><Relationship Type="http://schemas.openxmlformats.org/officeDocument/2006/relationships/image" Target="/ppt/media/image3.png" Id="Ra16ca386857549d8" /><Relationship Type="http://schemas.openxmlformats.org/officeDocument/2006/relationships/notesSlide" Target="/ppt/notesSlides/notesSlide8.xml" Id="Re50abdf1dd3f4635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3e06f30e04741" /><Relationship Type="http://schemas.openxmlformats.org/officeDocument/2006/relationships/image" Target="/ppt/media/image4.png" Id="Rd45bd3b5225d4f0b" /><Relationship Type="http://schemas.openxmlformats.org/officeDocument/2006/relationships/notesSlide" Target="/ppt/notesSlides/notesSlide9.xml" Id="R63218ff25d2a4b41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EDF2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B1A0D68-163B-4B21-AA70-416C08C601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19150"/>
            <a:ext cx="76200" cy="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</p:sp>
      <p:sp>
        <p:nvSpPr>
          <p:cNvPr id="2" name="title-kicker">
            <a:extLst xmlns:a="http://schemas.openxmlformats.org/drawingml/2006/main">
              <a:ext uri="{FF2B5EF4-FFF2-40B4-BE49-F238E27FC236}">
                <a16:creationId xmlns:a16="http://schemas.microsoft.com/office/drawing/2014/main" id="{BF9D8738-E388-4E2E-8696-63798475DD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876300"/>
            <a:ext cx="7429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B2B58"/>
                </a:solidFill>
              </a:defRPr>
            </a:pPr>
            <a:r>
              <a:rPr sz="1125" b="1">
                <a:solidFill>
                  <a:srgbClr val="0B2B58"/>
                </a:solidFill>
              </a:rPr>
              <a:t>ENGINEERING RELIABLE AGENTIC AI SYSTEMS</a:t>
            </a:r>
          </a:p>
        </p:txBody>
      </p:sp>
      <p:sp>
        <p:nvSpPr>
          <p:cNvPr id="3" name="deck-title">
            <a:extLst xmlns:a="http://schemas.openxmlformats.org/drawingml/2006/main">
              <a:ext uri="{FF2B5EF4-FFF2-40B4-BE49-F238E27FC236}">
                <a16:creationId xmlns:a16="http://schemas.microsoft.com/office/drawing/2014/main" id="{DAD5C830-97CB-434B-8E90-B6CFCEE60A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1695450"/>
            <a:ext cx="723900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5850" b="1">
                <a:solidFill>
                  <a:srgbClr val="0B2B58"/>
                </a:solidFill>
              </a:defRPr>
            </a:pPr>
            <a:r>
              <a:rPr sz="5850" b="1">
                <a:solidFill>
                  <a:srgbClr val="0B2B58"/>
                </a:solidFill>
              </a:rPr>
              <a:t>The Loop Is</a:t>
            </a:r>
          </a:p>
          <a:p xmlns:a="http://schemas.openxmlformats.org/drawingml/2006/main">
            <a:pPr algn="l">
              <a:lnSpc>
                <a:spcPct val="92000"/>
              </a:lnSpc>
              <a:buNone/>
              <a:defRPr sz="5850" b="1">
                <a:solidFill>
                  <a:srgbClr val="0B2B58"/>
                </a:solidFill>
              </a:defRPr>
            </a:pPr>
            <a:r>
              <a:rPr sz="5850" b="1">
                <a:solidFill>
                  <a:srgbClr val="0B2B58"/>
                </a:solidFill>
              </a:rPr>
              <a:t>the Product</a:t>
            </a:r>
          </a:p>
        </p:txBody>
      </p:sp>
      <p:sp>
        <p:nvSpPr>
          <p:cNvPr id="4" name="deck-subtitle">
            <a:extLst xmlns:a="http://schemas.openxmlformats.org/drawingml/2006/main">
              <a:ext uri="{FF2B5EF4-FFF2-40B4-BE49-F238E27FC236}">
                <a16:creationId xmlns:a16="http://schemas.microsoft.com/office/drawing/2014/main" id="{FFE19D3F-521E-444D-B925-5E82037C9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286250"/>
            <a:ext cx="7239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5000"/>
              </a:lnSpc>
              <a:buNone/>
              <a:defRPr sz="1950" b="0">
                <a:solidFill>
                  <a:srgbClr val="101827"/>
                </a:solidFill>
              </a:defRPr>
            </a:pPr>
            <a:r>
              <a:rPr sz="1950" b="0">
                <a:solidFill>
                  <a:srgbClr val="101827"/>
                </a:solidFill>
              </a:rPr>
              <a:t>Reliable agents need explicit scope, independent verification, durable state, and bounded exits.</a:t>
            </a:r>
          </a:p>
        </p:txBody>
      </p:sp>
      <p:sp>
        <p:nvSpPr>
          <p:cNvPr id="5" name="deck-meta">
            <a:extLst xmlns:a="http://schemas.openxmlformats.org/drawingml/2006/main">
              <a:ext uri="{FF2B5EF4-FFF2-40B4-BE49-F238E27FC236}">
                <a16:creationId xmlns:a16="http://schemas.microsoft.com/office/drawing/2014/main" id="{F63E3307-788E-4B1D-A822-D6C4A20881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5619750"/>
            <a:ext cx="7429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0627A"/>
                </a:solidFill>
              </a:defRPr>
            </a:pPr>
            <a:r>
              <a:rPr sz="975" b="0">
                <a:solidFill>
                  <a:srgbClr val="50627A"/>
                </a:solidFill>
              </a:rPr>
              <a:t>Rick Hightower · Spillwave Solutions · 28 August 2026</a:t>
            </a:r>
          </a:p>
        </p:txBody>
      </p:sp>
    </p:spTree>
    <p:extLst>
      <p:ext uri="{BB962C8B-B14F-4D97-AF65-F5344CB8AC3E}">
        <p14:creationId xmlns:p14="http://schemas.microsoft.com/office/powerpoint/2010/main" val="1138504657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EDF2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kicker-10">
            <a:extLst xmlns:a="http://schemas.openxmlformats.org/drawingml/2006/main">
              <a:ext uri="{FF2B5EF4-FFF2-40B4-BE49-F238E27FC236}">
                <a16:creationId xmlns:a16="http://schemas.microsoft.com/office/drawing/2014/main" id="{8CEB73C9-8DEF-4848-BE21-31277A0BE5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9100"/>
            <a:ext cx="8382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42318"/>
                </a:solidFill>
              </a:defRPr>
            </a:pPr>
            <a:r>
              <a:rPr sz="975" b="1">
                <a:solidFill>
                  <a:srgbClr val="B42318"/>
                </a:solidFill>
              </a:rPr>
              <a:t>THE EXIT PEOPLE FORGET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DB90088-7BAA-4808-A5DF-9426B5B9B3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71525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4E2"/>
          </a:solidFill>
          <a:ln xmlns:a="http://schemas.openxmlformats.org/drawingml/2006/main" w="0">
            <a:solidFill>
              <a:srgbClr val="C9D4E2"/>
            </a:solidFill>
            <a:prstDash val="solid"/>
          </a:ln>
        </p:spPr>
      </p:sp>
      <p:sp>
        <p:nvSpPr>
          <p:cNvPr id="3" name="footer-10">
            <a:extLst xmlns:a="http://schemas.openxmlformats.org/drawingml/2006/main">
              <a:ext uri="{FF2B5EF4-FFF2-40B4-BE49-F238E27FC236}">
                <a16:creationId xmlns:a16="http://schemas.microsoft.com/office/drawing/2014/main" id="{489FAA58-BBD6-4F44-9069-09FC9B1AFF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2381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B2B58"/>
                </a:solidFill>
              </a:defRPr>
            </a:pPr>
            <a:r>
              <a:rPr sz="750" b="1">
                <a:solidFill>
                  <a:srgbClr val="0B2B58"/>
                </a:solidFill>
              </a:rPr>
              <a:t>SPILLWAVE RESEARCH</a:t>
            </a:r>
          </a:p>
        </p:txBody>
      </p:sp>
      <p:sp>
        <p:nvSpPr>
          <p:cNvPr id="4" name="number-10">
            <a:extLst xmlns:a="http://schemas.openxmlformats.org/drawingml/2006/main">
              <a:ext uri="{FF2B5EF4-FFF2-40B4-BE49-F238E27FC236}">
                <a16:creationId xmlns:a16="http://schemas.microsoft.com/office/drawing/2014/main" id="{FF270DDB-25CE-4DC2-93FA-700AE29FA7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5650" y="6419850"/>
            <a:ext cx="590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50627A"/>
                </a:solidFill>
              </a:defRPr>
            </a:pPr>
            <a:r>
              <a:rPr sz="825" b="0">
                <a:solidFill>
                  <a:srgbClr val="50627A"/>
                </a:solidFill>
              </a:rPr>
              <a:t>10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080655B-3EC2-41A9-8965-23EAAF06F9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38250"/>
            <a:ext cx="85725" cy="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</p:sp>
      <p:sp>
        <p:nvSpPr>
          <p:cNvPr id="6" name="title-10">
            <a:extLst xmlns:a="http://schemas.openxmlformats.org/drawingml/2006/main">
              <a:ext uri="{FF2B5EF4-FFF2-40B4-BE49-F238E27FC236}">
                <a16:creationId xmlns:a16="http://schemas.microsoft.com/office/drawing/2014/main" id="{23D7D8E9-A41F-4290-A45A-D41D43FB2A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1200150"/>
            <a:ext cx="88582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900" b="1">
                <a:solidFill>
                  <a:srgbClr val="0B2B58"/>
                </a:solidFill>
              </a:defRPr>
            </a:pPr>
            <a:r>
              <a:rPr sz="3900" b="1">
                <a:solidFill>
                  <a:srgbClr val="0B2B58"/>
                </a:solidFill>
              </a:rPr>
              <a:t>Stable failure is evidence that the loop is not converging.</a:t>
            </a:r>
          </a:p>
        </p:txBody>
      </p:sp>
      <p:sp>
        <p:nvSpPr>
          <p:cNvPr id="7" name="body-10">
            <a:extLst xmlns:a="http://schemas.openxmlformats.org/drawingml/2006/main">
              <a:ext uri="{FF2B5EF4-FFF2-40B4-BE49-F238E27FC236}">
                <a16:creationId xmlns:a16="http://schemas.microsoft.com/office/drawing/2014/main" id="{5BB0CBFF-4898-4422-96F2-E6331DE64F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905250"/>
            <a:ext cx="8572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25000"/>
              </a:lnSpc>
              <a:buNone/>
              <a:defRPr sz="1725" b="0">
                <a:solidFill>
                  <a:srgbClr val="50627A"/>
                </a:solidFill>
              </a:defRPr>
            </a:pPr>
            <a:r>
              <a:rPr sz="1725" b="0">
                <a:solidFill>
                  <a:srgbClr val="50627A"/>
                </a:solidFill>
              </a:rPr>
              <a:t>If the same rubric rows fail twice, another identical retry buys cost instead of progress. Compare normalized failure signatures and escalate when the signature repeats.</a:t>
            </a:r>
          </a:p>
        </p:txBody>
      </p:sp>
    </p:spTree>
    <p:extLst>
      <p:ext uri="{BB962C8B-B14F-4D97-AF65-F5344CB8AC3E}">
        <p14:creationId xmlns:p14="http://schemas.microsoft.com/office/powerpoint/2010/main" val="208351201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EDF2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kicker-11">
            <a:extLst xmlns:a="http://schemas.openxmlformats.org/drawingml/2006/main">
              <a:ext uri="{FF2B5EF4-FFF2-40B4-BE49-F238E27FC236}">
                <a16:creationId xmlns:a16="http://schemas.microsoft.com/office/drawing/2014/main" id="{E35349EE-703E-4F1B-A92B-EC055813B6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9100"/>
            <a:ext cx="8382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EA5B0C"/>
                </a:solidFill>
              </a:defRPr>
            </a:pPr>
            <a:r>
              <a:rPr sz="975" b="1">
                <a:solidFill>
                  <a:srgbClr val="EA5B0C"/>
                </a:solidFill>
              </a:rPr>
              <a:t>FIGURE 4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44889B1-AFD0-4164-8DA2-BAE16D7A0A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71525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4E2"/>
          </a:solidFill>
          <a:ln xmlns:a="http://schemas.openxmlformats.org/drawingml/2006/main" w="0">
            <a:solidFill>
              <a:srgbClr val="C9D4E2"/>
            </a:solidFill>
            <a:prstDash val="solid"/>
          </a:ln>
        </p:spPr>
      </p:sp>
      <p:sp>
        <p:nvSpPr>
          <p:cNvPr id="3" name="footer-11">
            <a:extLst xmlns:a="http://schemas.openxmlformats.org/drawingml/2006/main">
              <a:ext uri="{FF2B5EF4-FFF2-40B4-BE49-F238E27FC236}">
                <a16:creationId xmlns:a16="http://schemas.microsoft.com/office/drawing/2014/main" id="{E52A662B-426F-4235-BF8D-134D98DB5D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2381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B2B58"/>
                </a:solidFill>
              </a:defRPr>
            </a:pPr>
            <a:r>
              <a:rPr sz="750" b="1">
                <a:solidFill>
                  <a:srgbClr val="0B2B58"/>
                </a:solidFill>
              </a:rPr>
              <a:t>SPILLWAVE RESEARCH</a:t>
            </a:r>
          </a:p>
        </p:txBody>
      </p:sp>
      <p:sp>
        <p:nvSpPr>
          <p:cNvPr id="4" name="number-11">
            <a:extLst xmlns:a="http://schemas.openxmlformats.org/drawingml/2006/main">
              <a:ext uri="{FF2B5EF4-FFF2-40B4-BE49-F238E27FC236}">
                <a16:creationId xmlns:a16="http://schemas.microsoft.com/office/drawing/2014/main" id="{228261F8-F18E-4541-98A2-0F8D09C381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5650" y="6419850"/>
            <a:ext cx="590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50627A"/>
                </a:solidFill>
              </a:defRPr>
            </a:pPr>
            <a:r>
              <a:rPr sz="825" b="0">
                <a:solidFill>
                  <a:srgbClr val="50627A"/>
                </a:solidFill>
              </a:rPr>
              <a:t>11</a:t>
            </a:r>
          </a:p>
        </p:txBody>
      </p:sp>
      <p:sp>
        <p:nvSpPr>
          <p:cNvPr id="5" name="title-11">
            <a:extLst xmlns:a="http://schemas.openxmlformats.org/drawingml/2006/main">
              <a:ext uri="{FF2B5EF4-FFF2-40B4-BE49-F238E27FC236}">
                <a16:creationId xmlns:a16="http://schemas.microsoft.com/office/drawing/2014/main" id="{9023EA24-111D-4652-BA96-7BC1D07671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90600"/>
            <a:ext cx="10820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B2B58"/>
                </a:solidFill>
              </a:defRPr>
            </a:pPr>
            <a:r>
              <a:rPr sz="2850" b="1">
                <a:solidFill>
                  <a:srgbClr val="0B2B58"/>
                </a:solidFill>
              </a:rPr>
              <a:t>A research loop needs a narrow MCP tool boundary.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a61379663264524"/>
          <a:stretch xmlns:a="http://schemas.openxmlformats.org/drawingml/2006/main"/>
        </p:blipFill>
        <p:spPr>
          <a:xfrm xmlns:a="http://schemas.openxmlformats.org/drawingml/2006/main">
            <a:off x="2330335" y="1790700"/>
            <a:ext cx="7531329" cy="4238625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278131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EDF2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kicker-12">
            <a:extLst xmlns:a="http://schemas.openxmlformats.org/drawingml/2006/main">
              <a:ext uri="{FF2B5EF4-FFF2-40B4-BE49-F238E27FC236}">
                <a16:creationId xmlns:a16="http://schemas.microsoft.com/office/drawing/2014/main" id="{EC536014-1AF7-45C6-B558-F5A47E36C7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9100"/>
            <a:ext cx="8382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EA5B0C"/>
                </a:solidFill>
              </a:defRPr>
            </a:pPr>
            <a:r>
              <a:rPr sz="975" b="1">
                <a:solidFill>
                  <a:srgbClr val="EA5B0C"/>
                </a:solidFill>
              </a:rPr>
              <a:t>MODEL CONTEXT PROTOCOL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26BC187-1D54-4B92-A365-034442FA21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71525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4E2"/>
          </a:solidFill>
          <a:ln xmlns:a="http://schemas.openxmlformats.org/drawingml/2006/main" w="0">
            <a:solidFill>
              <a:srgbClr val="C9D4E2"/>
            </a:solidFill>
            <a:prstDash val="solid"/>
          </a:ln>
        </p:spPr>
      </p:sp>
      <p:sp>
        <p:nvSpPr>
          <p:cNvPr id="3" name="footer-12">
            <a:extLst xmlns:a="http://schemas.openxmlformats.org/drawingml/2006/main">
              <a:ext uri="{FF2B5EF4-FFF2-40B4-BE49-F238E27FC236}">
                <a16:creationId xmlns:a16="http://schemas.microsoft.com/office/drawing/2014/main" id="{1286CABD-BD40-4D62-87A1-ACEBAB3EED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2381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B2B58"/>
                </a:solidFill>
              </a:defRPr>
            </a:pPr>
            <a:r>
              <a:rPr sz="750" b="1">
                <a:solidFill>
                  <a:srgbClr val="0B2B58"/>
                </a:solidFill>
              </a:rPr>
              <a:t>SPILLWAVE RESEARCH</a:t>
            </a:r>
          </a:p>
        </p:txBody>
      </p:sp>
      <p:sp>
        <p:nvSpPr>
          <p:cNvPr id="4" name="number-12">
            <a:extLst xmlns:a="http://schemas.openxmlformats.org/drawingml/2006/main">
              <a:ext uri="{FF2B5EF4-FFF2-40B4-BE49-F238E27FC236}">
                <a16:creationId xmlns:a16="http://schemas.microsoft.com/office/drawing/2014/main" id="{1A17E3CF-F3D3-436B-BD0A-70A83F7C9D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5650" y="6419850"/>
            <a:ext cx="590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50627A"/>
                </a:solidFill>
              </a:defRPr>
            </a:pPr>
            <a:r>
              <a:rPr sz="825" b="0">
                <a:solidFill>
                  <a:srgbClr val="50627A"/>
                </a:solidFill>
              </a:rPr>
              <a:t>12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B4E45EF-0DB7-4AEF-88DF-89028C680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38250"/>
            <a:ext cx="85725" cy="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</p:sp>
      <p:sp>
        <p:nvSpPr>
          <p:cNvPr id="6" name="title-12">
            <a:extLst xmlns:a="http://schemas.openxmlformats.org/drawingml/2006/main">
              <a:ext uri="{FF2B5EF4-FFF2-40B4-BE49-F238E27FC236}">
                <a16:creationId xmlns:a16="http://schemas.microsoft.com/office/drawing/2014/main" id="{7540201C-5375-4488-9497-F355F63642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1200150"/>
            <a:ext cx="88582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900" b="1">
                <a:solidFill>
                  <a:srgbClr val="0B2B58"/>
                </a:solidFill>
              </a:defRPr>
            </a:pPr>
            <a:r>
              <a:rPr sz="3900" b="1">
                <a:solidFill>
                  <a:srgbClr val="0B2B58"/>
                </a:solidFill>
              </a:rPr>
              <a:t>Tool reach is a capability decision, not a convenience setting.</a:t>
            </a:r>
          </a:p>
        </p:txBody>
      </p:sp>
      <p:sp>
        <p:nvSpPr>
          <p:cNvPr id="7" name="body-12">
            <a:extLst xmlns:a="http://schemas.openxmlformats.org/drawingml/2006/main">
              <a:ext uri="{FF2B5EF4-FFF2-40B4-BE49-F238E27FC236}">
                <a16:creationId xmlns:a16="http://schemas.microsoft.com/office/drawing/2014/main" id="{28BBCFBE-3000-48CA-B44A-9361023D23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905250"/>
            <a:ext cx="8572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25000"/>
              </a:lnSpc>
              <a:buNone/>
              <a:defRPr sz="1725" b="0">
                <a:solidFill>
                  <a:srgbClr val="50627A"/>
                </a:solidFill>
              </a:defRPr>
            </a:pPr>
            <a:r>
              <a:rPr sz="1725" b="0">
                <a:solidFill>
                  <a:srgbClr val="50627A"/>
                </a:solidFill>
              </a:rPr>
              <a:t>The research loop can retrieve evidence and write inside its work directory. It cannot merge code, deploy software, or cross an undeclared boundary.</a:t>
            </a:r>
          </a:p>
        </p:txBody>
      </p:sp>
    </p:spTree>
    <p:extLst>
      <p:ext uri="{BB962C8B-B14F-4D97-AF65-F5344CB8AC3E}">
        <p14:creationId xmlns:p14="http://schemas.microsoft.com/office/powerpoint/2010/main" val="1531663838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EDF2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kicker-13">
            <a:extLst xmlns:a="http://schemas.openxmlformats.org/drawingml/2006/main">
              <a:ext uri="{FF2B5EF4-FFF2-40B4-BE49-F238E27FC236}">
                <a16:creationId xmlns:a16="http://schemas.microsoft.com/office/drawing/2014/main" id="{EEAFB2EC-8A25-4814-B991-F270D34D24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9100"/>
            <a:ext cx="8382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EA5B0C"/>
                </a:solidFill>
              </a:defRPr>
            </a:pPr>
            <a:r>
              <a:rPr sz="975" b="1">
                <a:solidFill>
                  <a:srgbClr val="EA5B0C"/>
                </a:solidFill>
              </a:rPr>
              <a:t>TABLE 2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813B1EA-9D49-483A-B28F-13BE49AF2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71525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4E2"/>
          </a:solidFill>
          <a:ln xmlns:a="http://schemas.openxmlformats.org/drawingml/2006/main" w="0">
            <a:solidFill>
              <a:srgbClr val="C9D4E2"/>
            </a:solidFill>
            <a:prstDash val="solid"/>
          </a:ln>
        </p:spPr>
      </p:sp>
      <p:sp>
        <p:nvSpPr>
          <p:cNvPr id="3" name="footer-13">
            <a:extLst xmlns:a="http://schemas.openxmlformats.org/drawingml/2006/main">
              <a:ext uri="{FF2B5EF4-FFF2-40B4-BE49-F238E27FC236}">
                <a16:creationId xmlns:a16="http://schemas.microsoft.com/office/drawing/2014/main" id="{BEF402D5-7E9F-4EF8-AD13-E14928D186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2381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B2B58"/>
                </a:solidFill>
              </a:defRPr>
            </a:pPr>
            <a:r>
              <a:rPr sz="750" b="1">
                <a:solidFill>
                  <a:srgbClr val="0B2B58"/>
                </a:solidFill>
              </a:rPr>
              <a:t>SPILLWAVE RESEARCH</a:t>
            </a:r>
          </a:p>
        </p:txBody>
      </p:sp>
      <p:sp>
        <p:nvSpPr>
          <p:cNvPr id="4" name="number-13">
            <a:extLst xmlns:a="http://schemas.openxmlformats.org/drawingml/2006/main">
              <a:ext uri="{FF2B5EF4-FFF2-40B4-BE49-F238E27FC236}">
                <a16:creationId xmlns:a16="http://schemas.microsoft.com/office/drawing/2014/main" id="{E3E572E8-4926-4949-B5D9-6AAF740CA9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5650" y="6419850"/>
            <a:ext cx="590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50627A"/>
                </a:solidFill>
              </a:defRPr>
            </a:pPr>
            <a:r>
              <a:rPr sz="825" b="0">
                <a:solidFill>
                  <a:srgbClr val="50627A"/>
                </a:solidFill>
              </a:rPr>
              <a:t>13</a:t>
            </a:r>
          </a:p>
        </p:txBody>
      </p:sp>
      <p:sp>
        <p:nvSpPr>
          <p:cNvPr id="5" name="title-13">
            <a:extLst xmlns:a="http://schemas.openxmlformats.org/drawingml/2006/main">
              <a:ext uri="{FF2B5EF4-FFF2-40B4-BE49-F238E27FC236}">
                <a16:creationId xmlns:a16="http://schemas.microsoft.com/office/drawing/2014/main" id="{35CCD24E-E4FE-4652-A682-B67D520765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90600"/>
            <a:ext cx="10820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B2B58"/>
                </a:solidFill>
              </a:defRPr>
            </a:pPr>
            <a:r>
              <a:rPr sz="2850" b="1">
                <a:solidFill>
                  <a:srgbClr val="0B2B58"/>
                </a:solidFill>
              </a:rPr>
              <a:t>Swap the controlled object. Keep the graph.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ba5a32c967b451a"/>
          <a:stretch xmlns:a="http://schemas.openxmlformats.org/drawingml/2006/main"/>
        </p:blipFill>
        <p:spPr>
          <a:xfrm xmlns:a="http://schemas.openxmlformats.org/drawingml/2006/main">
            <a:off x="2328333" y="1790700"/>
            <a:ext cx="7535333" cy="4238625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41237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EDF2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kicker-14">
            <a:extLst xmlns:a="http://schemas.openxmlformats.org/drawingml/2006/main">
              <a:ext uri="{FF2B5EF4-FFF2-40B4-BE49-F238E27FC236}">
                <a16:creationId xmlns:a16="http://schemas.microsoft.com/office/drawing/2014/main" id="{EBA726E8-9953-4EB4-B9B6-4E8550C4F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9100"/>
            <a:ext cx="8382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F7D32"/>
                </a:solidFill>
              </a:defRPr>
            </a:pPr>
            <a:r>
              <a:rPr sz="975" b="1">
                <a:solidFill>
                  <a:srgbClr val="2F7D32"/>
                </a:solidFill>
              </a:rPr>
              <a:t>PRODUCTION ARCHITECTURE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FF871EA-E559-4710-8C2C-D880BB94A1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71525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4E2"/>
          </a:solidFill>
          <a:ln xmlns:a="http://schemas.openxmlformats.org/drawingml/2006/main" w="0">
            <a:solidFill>
              <a:srgbClr val="C9D4E2"/>
            </a:solidFill>
            <a:prstDash val="solid"/>
          </a:ln>
        </p:spPr>
      </p:sp>
      <p:sp>
        <p:nvSpPr>
          <p:cNvPr id="3" name="footer-14">
            <a:extLst xmlns:a="http://schemas.openxmlformats.org/drawingml/2006/main">
              <a:ext uri="{FF2B5EF4-FFF2-40B4-BE49-F238E27FC236}">
                <a16:creationId xmlns:a16="http://schemas.microsoft.com/office/drawing/2014/main" id="{C6C7A3EA-E050-4EC1-A1C1-742B1E0C7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2381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B2B58"/>
                </a:solidFill>
              </a:defRPr>
            </a:pPr>
            <a:r>
              <a:rPr sz="750" b="1">
                <a:solidFill>
                  <a:srgbClr val="0B2B58"/>
                </a:solidFill>
              </a:rPr>
              <a:t>SPILLWAVE RESEARCH</a:t>
            </a:r>
          </a:p>
        </p:txBody>
      </p:sp>
      <p:sp>
        <p:nvSpPr>
          <p:cNvPr id="4" name="number-14">
            <a:extLst xmlns:a="http://schemas.openxmlformats.org/drawingml/2006/main">
              <a:ext uri="{FF2B5EF4-FFF2-40B4-BE49-F238E27FC236}">
                <a16:creationId xmlns:a16="http://schemas.microsoft.com/office/drawing/2014/main" id="{59EC9195-D75B-4148-95D5-6F4E4FF231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5650" y="6419850"/>
            <a:ext cx="590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50627A"/>
                </a:solidFill>
              </a:defRPr>
            </a:pPr>
            <a:r>
              <a:rPr sz="825" b="0">
                <a:solidFill>
                  <a:srgbClr val="50627A"/>
                </a:solidFill>
              </a:rPr>
              <a:t>14</a:t>
            </a:r>
          </a:p>
        </p:txBody>
      </p:sp>
      <p:sp>
        <p:nvSpPr>
          <p:cNvPr id="5" name="prod-title">
            <a:extLst xmlns:a="http://schemas.openxmlformats.org/drawingml/2006/main">
              <a:ext uri="{FF2B5EF4-FFF2-40B4-BE49-F238E27FC236}">
                <a16:creationId xmlns:a16="http://schemas.microsoft.com/office/drawing/2014/main" id="{B95282BA-90C7-47F4-83DB-D209891F91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66800"/>
            <a:ext cx="100965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600" b="1">
                <a:solidFill>
                  <a:srgbClr val="0B2B58"/>
                </a:solidFill>
              </a:defRPr>
            </a:pPr>
            <a:r>
              <a:rPr sz="3600" b="1">
                <a:solidFill>
                  <a:srgbClr val="0B2B58"/>
                </a:solidFill>
              </a:rPr>
              <a:t>When nobody watches, evidence becomes part of correctness.</a:t>
            </a:r>
          </a:p>
        </p:txBody>
      </p:sp>
      <p:sp>
        <p:nvSpPr>
          <p:cNvPr id="6" name="prod-label-0">
            <a:extLst xmlns:a="http://schemas.openxmlformats.org/drawingml/2006/main">
              <a:ext uri="{FF2B5EF4-FFF2-40B4-BE49-F238E27FC236}">
                <a16:creationId xmlns:a16="http://schemas.microsoft.com/office/drawing/2014/main" id="{DA224843-990D-4639-8B86-3F166E1D8D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628900"/>
            <a:ext cx="171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B2B58"/>
                </a:solidFill>
              </a:defRPr>
            </a:pPr>
            <a:r>
              <a:rPr sz="1200" b="1">
                <a:solidFill>
                  <a:srgbClr val="0B2B58"/>
                </a:solidFill>
              </a:rPr>
              <a:t>STATE</a:t>
            </a:r>
          </a:p>
        </p:txBody>
      </p:sp>
      <p:sp>
        <p:nvSpPr>
          <p:cNvPr id="7" name="prod-body-0">
            <a:extLst xmlns:a="http://schemas.openxmlformats.org/drawingml/2006/main">
              <a:ext uri="{FF2B5EF4-FFF2-40B4-BE49-F238E27FC236}">
                <a16:creationId xmlns:a16="http://schemas.microsoft.com/office/drawing/2014/main" id="{C4BF0E00-82F0-4570-98E0-CA0633844E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2600325"/>
            <a:ext cx="7810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01827"/>
                </a:solidFill>
              </a:defRPr>
            </a:pPr>
            <a:r>
              <a:rPr sz="1575" b="0">
                <a:solidFill>
                  <a:srgbClr val="101827"/>
                </a:solidFill>
              </a:rPr>
              <a:t>Attempt, failure signature, cost, and last verified result.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2DAC1D1-2252-430E-8D5A-2141F1D437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181350"/>
            <a:ext cx="9715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4E2"/>
          </a:solidFill>
          <a:ln xmlns:a="http://schemas.openxmlformats.org/drawingml/2006/main" w="0">
            <a:solidFill>
              <a:srgbClr val="C9D4E2"/>
            </a:solidFill>
            <a:prstDash val="solid"/>
          </a:ln>
        </p:spPr>
      </p:sp>
      <p:sp>
        <p:nvSpPr>
          <p:cNvPr id="9" name="prod-label-1">
            <a:extLst xmlns:a="http://schemas.openxmlformats.org/drawingml/2006/main">
              <a:ext uri="{FF2B5EF4-FFF2-40B4-BE49-F238E27FC236}">
                <a16:creationId xmlns:a16="http://schemas.microsoft.com/office/drawing/2014/main" id="{A68B38BB-7EE4-4AAA-83C6-78F4F08FA7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409950"/>
            <a:ext cx="171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5B0C"/>
                </a:solidFill>
              </a:defRPr>
            </a:pPr>
            <a:r>
              <a:rPr sz="1200" b="1">
                <a:solidFill>
                  <a:srgbClr val="EA5B0C"/>
                </a:solidFill>
              </a:rPr>
              <a:t>RECEIPT</a:t>
            </a:r>
          </a:p>
        </p:txBody>
      </p:sp>
      <p:sp>
        <p:nvSpPr>
          <p:cNvPr id="10" name="prod-body-1">
            <a:extLst xmlns:a="http://schemas.openxmlformats.org/drawingml/2006/main">
              <a:ext uri="{FF2B5EF4-FFF2-40B4-BE49-F238E27FC236}">
                <a16:creationId xmlns:a16="http://schemas.microsoft.com/office/drawing/2014/main" id="{E1D57955-5712-4FD1-8651-1DF0826B19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3381375"/>
            <a:ext cx="7810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01827"/>
                </a:solidFill>
              </a:defRPr>
            </a:pPr>
            <a:r>
              <a:rPr sz="1575" b="0">
                <a:solidFill>
                  <a:srgbClr val="101827"/>
                </a:solidFill>
              </a:rPr>
              <a:t>A tree hash and write time bind the claim to repository state.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20F410D-D08B-4406-9223-9CF15A068E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962400"/>
            <a:ext cx="9715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4E2"/>
          </a:solidFill>
          <a:ln xmlns:a="http://schemas.openxmlformats.org/drawingml/2006/main" w="0">
            <a:solidFill>
              <a:srgbClr val="C9D4E2"/>
            </a:solidFill>
            <a:prstDash val="solid"/>
          </a:ln>
        </p:spPr>
      </p:sp>
      <p:sp>
        <p:nvSpPr>
          <p:cNvPr id="12" name="prod-label-2">
            <a:extLst xmlns:a="http://schemas.openxmlformats.org/drawingml/2006/main">
              <a:ext uri="{FF2B5EF4-FFF2-40B4-BE49-F238E27FC236}">
                <a16:creationId xmlns:a16="http://schemas.microsoft.com/office/drawing/2014/main" id="{B8D623C7-945D-4BC0-99AF-01F932CDD1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191000"/>
            <a:ext cx="171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B2B58"/>
                </a:solidFill>
              </a:defRPr>
            </a:pPr>
            <a:r>
              <a:rPr sz="1200" b="1">
                <a:solidFill>
                  <a:srgbClr val="0B2B58"/>
                </a:solidFill>
              </a:rPr>
              <a:t>OBSERVABILITY</a:t>
            </a:r>
          </a:p>
        </p:txBody>
      </p:sp>
      <p:sp>
        <p:nvSpPr>
          <p:cNvPr id="13" name="prod-body-2">
            <a:extLst xmlns:a="http://schemas.openxmlformats.org/drawingml/2006/main">
              <a:ext uri="{FF2B5EF4-FFF2-40B4-BE49-F238E27FC236}">
                <a16:creationId xmlns:a16="http://schemas.microsoft.com/office/drawing/2014/main" id="{59528541-9F38-4453-8329-101DABDAF3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4162425"/>
            <a:ext cx="7810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01827"/>
                </a:solidFill>
              </a:defRPr>
            </a:pPr>
            <a:r>
              <a:rPr sz="1575" b="0">
                <a:solidFill>
                  <a:srgbClr val="101827"/>
                </a:solidFill>
              </a:rPr>
              <a:t>A trace file survives when a terminal pane disappears.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F8F51D5-8CE6-4AF4-9125-CD7DF3780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743450"/>
            <a:ext cx="9715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4E2"/>
          </a:solidFill>
          <a:ln xmlns:a="http://schemas.openxmlformats.org/drawingml/2006/main" w="0">
            <a:solidFill>
              <a:srgbClr val="C9D4E2"/>
            </a:solidFill>
            <a:prstDash val="solid"/>
          </a:ln>
        </p:spPr>
      </p:sp>
      <p:sp>
        <p:nvSpPr>
          <p:cNvPr id="15" name="prod-label-3">
            <a:extLst xmlns:a="http://schemas.openxmlformats.org/drawingml/2006/main">
              <a:ext uri="{FF2B5EF4-FFF2-40B4-BE49-F238E27FC236}">
                <a16:creationId xmlns:a16="http://schemas.microsoft.com/office/drawing/2014/main" id="{23BD56E0-3E51-4E54-8BC9-59F228F9AB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972050"/>
            <a:ext cx="171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B2B58"/>
                </a:solidFill>
              </a:defRPr>
            </a:pPr>
            <a:r>
              <a:rPr sz="1200" b="1">
                <a:solidFill>
                  <a:srgbClr val="0B2B58"/>
                </a:solidFill>
              </a:rPr>
              <a:t>AGREEMENT</a:t>
            </a:r>
          </a:p>
        </p:txBody>
      </p:sp>
      <p:sp>
        <p:nvSpPr>
          <p:cNvPr id="16" name="prod-body-3">
            <a:extLst xmlns:a="http://schemas.openxmlformats.org/drawingml/2006/main">
              <a:ext uri="{FF2B5EF4-FFF2-40B4-BE49-F238E27FC236}">
                <a16:creationId xmlns:a16="http://schemas.microsoft.com/office/drawing/2014/main" id="{D46EE20F-59EB-41EA-83B2-8729506433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4943475"/>
            <a:ext cx="7810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01827"/>
                </a:solidFill>
              </a:defRPr>
            </a:pPr>
            <a:r>
              <a:rPr sz="1575" b="0">
                <a:solidFill>
                  <a:srgbClr val="101827"/>
                </a:solidFill>
              </a:rPr>
              <a:t>Local and remote gates must evaluate the same revision.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5EA0C78-0A15-4DB5-A447-CC913D8BCF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524500"/>
            <a:ext cx="9715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4E2"/>
          </a:solidFill>
          <a:ln xmlns:a="http://schemas.openxmlformats.org/drawingml/2006/main" w="0">
            <a:solidFill>
              <a:srgbClr val="C9D4E2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273521170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EDF2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kicker-15">
            <a:extLst xmlns:a="http://schemas.openxmlformats.org/drawingml/2006/main">
              <a:ext uri="{FF2B5EF4-FFF2-40B4-BE49-F238E27FC236}">
                <a16:creationId xmlns:a16="http://schemas.microsoft.com/office/drawing/2014/main" id="{AFE811C8-27D9-4B7B-B203-347435CEC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9100"/>
            <a:ext cx="8382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F7D32"/>
                </a:solidFill>
              </a:defRPr>
            </a:pPr>
            <a:r>
              <a:rPr sz="975" b="1">
                <a:solidFill>
                  <a:srgbClr val="2F7D32"/>
                </a:solidFill>
              </a:rPr>
              <a:t>ADOPTION ORDER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3A2B307-C477-420F-BC89-D94549EF99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71525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4E2"/>
          </a:solidFill>
          <a:ln xmlns:a="http://schemas.openxmlformats.org/drawingml/2006/main" w="0">
            <a:solidFill>
              <a:srgbClr val="C9D4E2"/>
            </a:solidFill>
            <a:prstDash val="solid"/>
          </a:ln>
        </p:spPr>
      </p:sp>
      <p:sp>
        <p:nvSpPr>
          <p:cNvPr id="3" name="footer-15">
            <a:extLst xmlns:a="http://schemas.openxmlformats.org/drawingml/2006/main">
              <a:ext uri="{FF2B5EF4-FFF2-40B4-BE49-F238E27FC236}">
                <a16:creationId xmlns:a16="http://schemas.microsoft.com/office/drawing/2014/main" id="{E4B6DE5D-8CFD-467E-9C2D-388124B065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2381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B2B58"/>
                </a:solidFill>
              </a:defRPr>
            </a:pPr>
            <a:r>
              <a:rPr sz="750" b="1">
                <a:solidFill>
                  <a:srgbClr val="0B2B58"/>
                </a:solidFill>
              </a:rPr>
              <a:t>SPILLWAVE RESEARCH</a:t>
            </a:r>
          </a:p>
        </p:txBody>
      </p:sp>
      <p:sp>
        <p:nvSpPr>
          <p:cNvPr id="4" name="number-15">
            <a:extLst xmlns:a="http://schemas.openxmlformats.org/drawingml/2006/main">
              <a:ext uri="{FF2B5EF4-FFF2-40B4-BE49-F238E27FC236}">
                <a16:creationId xmlns:a16="http://schemas.microsoft.com/office/drawing/2014/main" id="{E65CB176-8BA9-4302-955A-8B5FC54D5B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5650" y="6419850"/>
            <a:ext cx="590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50627A"/>
                </a:solidFill>
              </a:defRPr>
            </a:pPr>
            <a:r>
              <a:rPr sz="825" b="0">
                <a:solidFill>
                  <a:srgbClr val="50627A"/>
                </a:solidFill>
              </a:rPr>
              <a:t>15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4FF513E-1DC6-406B-B559-018CFED56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38250"/>
            <a:ext cx="85725" cy="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</p:sp>
      <p:sp>
        <p:nvSpPr>
          <p:cNvPr id="6" name="title-15">
            <a:extLst xmlns:a="http://schemas.openxmlformats.org/drawingml/2006/main">
              <a:ext uri="{FF2B5EF4-FFF2-40B4-BE49-F238E27FC236}">
                <a16:creationId xmlns:a16="http://schemas.microsoft.com/office/drawing/2014/main" id="{6D34F41C-3FAB-493B-9528-54CA1D133D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1200150"/>
            <a:ext cx="88582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900" b="1">
                <a:solidFill>
                  <a:srgbClr val="0B2B58"/>
                </a:solidFill>
              </a:defRPr>
            </a:pPr>
            <a:r>
              <a:rPr sz="3900" b="1">
                <a:solidFill>
                  <a:srgbClr val="0B2B58"/>
                </a:solidFill>
              </a:rPr>
              <a:t>Start with the gate, then add autonomy.</a:t>
            </a:r>
          </a:p>
        </p:txBody>
      </p:sp>
      <p:sp>
        <p:nvSpPr>
          <p:cNvPr id="7" name="body-15">
            <a:extLst xmlns:a="http://schemas.openxmlformats.org/drawingml/2006/main">
              <a:ext uri="{FF2B5EF4-FFF2-40B4-BE49-F238E27FC236}">
                <a16:creationId xmlns:a16="http://schemas.microsoft.com/office/drawing/2014/main" id="{757AF88D-3304-4CD3-83BB-7494A51605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905250"/>
            <a:ext cx="8572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25000"/>
              </a:lnSpc>
              <a:buNone/>
              <a:defRPr sz="1725" b="0">
                <a:solidFill>
                  <a:srgbClr val="50627A"/>
                </a:solidFill>
              </a:defRPr>
            </a:pPr>
            <a:r>
              <a:rPr sz="1725" b="0">
                <a:solidFill>
                  <a:srgbClr val="50627A"/>
                </a:solidFill>
              </a:rPr>
              <a:t>Define a testable contract. Enforce write scope. Add an independent judge. Put budgets in code. Persist state. Add unattended triggers only after local and remote gates agree.</a:t>
            </a:r>
          </a:p>
        </p:txBody>
      </p:sp>
    </p:spTree>
    <p:extLst>
      <p:ext uri="{BB962C8B-B14F-4D97-AF65-F5344CB8AC3E}">
        <p14:creationId xmlns:p14="http://schemas.microsoft.com/office/powerpoint/2010/main" val="574596321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EDF2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kicker-16">
            <a:extLst xmlns:a="http://schemas.openxmlformats.org/drawingml/2006/main">
              <a:ext uri="{FF2B5EF4-FFF2-40B4-BE49-F238E27FC236}">
                <a16:creationId xmlns:a16="http://schemas.microsoft.com/office/drawing/2014/main" id="{4238F1A3-9C2F-469D-83B1-628877B2A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9100"/>
            <a:ext cx="8382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42318"/>
                </a:solidFill>
              </a:defRPr>
            </a:pPr>
            <a:r>
              <a:rPr sz="975" b="1">
                <a:solidFill>
                  <a:srgbClr val="B42318"/>
                </a:solidFill>
              </a:rPr>
              <a:t>LIMITATIONS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E518F0C-2D0E-4F66-927E-09ABBDC005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71525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4E2"/>
          </a:solidFill>
          <a:ln xmlns:a="http://schemas.openxmlformats.org/drawingml/2006/main" w="0">
            <a:solidFill>
              <a:srgbClr val="C9D4E2"/>
            </a:solidFill>
            <a:prstDash val="solid"/>
          </a:ln>
        </p:spPr>
      </p:sp>
      <p:sp>
        <p:nvSpPr>
          <p:cNvPr id="3" name="footer-16">
            <a:extLst xmlns:a="http://schemas.openxmlformats.org/drawingml/2006/main">
              <a:ext uri="{FF2B5EF4-FFF2-40B4-BE49-F238E27FC236}">
                <a16:creationId xmlns:a16="http://schemas.microsoft.com/office/drawing/2014/main" id="{EB19FBCA-3064-464C-A159-21426A9F1E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2381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B2B58"/>
                </a:solidFill>
              </a:defRPr>
            </a:pPr>
            <a:r>
              <a:rPr sz="750" b="1">
                <a:solidFill>
                  <a:srgbClr val="0B2B58"/>
                </a:solidFill>
              </a:rPr>
              <a:t>SPILLWAVE RESEARCH</a:t>
            </a:r>
          </a:p>
        </p:txBody>
      </p:sp>
      <p:sp>
        <p:nvSpPr>
          <p:cNvPr id="4" name="number-16">
            <a:extLst xmlns:a="http://schemas.openxmlformats.org/drawingml/2006/main">
              <a:ext uri="{FF2B5EF4-FFF2-40B4-BE49-F238E27FC236}">
                <a16:creationId xmlns:a16="http://schemas.microsoft.com/office/drawing/2014/main" id="{C500C279-BFE2-4C7D-8B48-3B7230D546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5650" y="6419850"/>
            <a:ext cx="590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50627A"/>
                </a:solidFill>
              </a:defRPr>
            </a:pPr>
            <a:r>
              <a:rPr sz="825" b="0">
                <a:solidFill>
                  <a:srgbClr val="50627A"/>
                </a:solidFill>
              </a:rPr>
              <a:t>16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675ACA1-D419-4244-AD09-C21413C7D0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38250"/>
            <a:ext cx="85725" cy="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</p:sp>
      <p:sp>
        <p:nvSpPr>
          <p:cNvPr id="6" name="title-16">
            <a:extLst xmlns:a="http://schemas.openxmlformats.org/drawingml/2006/main">
              <a:ext uri="{FF2B5EF4-FFF2-40B4-BE49-F238E27FC236}">
                <a16:creationId xmlns:a16="http://schemas.microsoft.com/office/drawing/2014/main" id="{88923624-F981-424A-9603-8F47F29172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1200150"/>
            <a:ext cx="88582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900" b="1">
                <a:solidFill>
                  <a:srgbClr val="0B2B58"/>
                </a:solidFill>
              </a:defRPr>
            </a:pPr>
            <a:r>
              <a:rPr sz="3900" b="1">
                <a:solidFill>
                  <a:srgbClr val="0B2B58"/>
                </a:solidFill>
              </a:rPr>
              <a:t>A harness reduces failure. It does not remove uncertainty.</a:t>
            </a:r>
          </a:p>
        </p:txBody>
      </p:sp>
      <p:sp>
        <p:nvSpPr>
          <p:cNvPr id="7" name="body-16">
            <a:extLst xmlns:a="http://schemas.openxmlformats.org/drawingml/2006/main">
              <a:ext uri="{FF2B5EF4-FFF2-40B4-BE49-F238E27FC236}">
                <a16:creationId xmlns:a16="http://schemas.microsoft.com/office/drawing/2014/main" id="{E577694E-AE15-4F10-9070-6196F62AED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905250"/>
            <a:ext cx="8572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25000"/>
              </a:lnSpc>
              <a:buNone/>
              <a:defRPr sz="1725" b="0">
                <a:solidFill>
                  <a:srgbClr val="50627A"/>
                </a:solidFill>
              </a:defRPr>
            </a:pPr>
            <a:r>
              <a:rPr sz="1725" b="0">
                <a:solidFill>
                  <a:srgbClr val="50627A"/>
                </a:solidFill>
              </a:rPr>
              <a:t>Tests can measure the wrong thing. Model judges still guess. Receipts can become stale. External tools can return hostile content. Each boundary must be enforced and observed.</a:t>
            </a:r>
          </a:p>
        </p:txBody>
      </p:sp>
    </p:spTree>
    <p:extLst>
      <p:ext uri="{BB962C8B-B14F-4D97-AF65-F5344CB8AC3E}">
        <p14:creationId xmlns:p14="http://schemas.microsoft.com/office/powerpoint/2010/main" val="1902739154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EDF2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kicker-17">
            <a:extLst xmlns:a="http://schemas.openxmlformats.org/drawingml/2006/main">
              <a:ext uri="{FF2B5EF4-FFF2-40B4-BE49-F238E27FC236}">
                <a16:creationId xmlns:a16="http://schemas.microsoft.com/office/drawing/2014/main" id="{6277C41C-95A7-4E00-8780-9B50986613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9100"/>
            <a:ext cx="8382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EA5B0C"/>
                </a:solidFill>
              </a:defRPr>
            </a:pPr>
            <a:r>
              <a:rPr sz="975" b="1">
                <a:solidFill>
                  <a:srgbClr val="EA5B0C"/>
                </a:solidFill>
              </a:rPr>
              <a:t>TERMINOLOGY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CF34392-03FB-465E-AFE7-0BBF439076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71525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4E2"/>
          </a:solidFill>
          <a:ln xmlns:a="http://schemas.openxmlformats.org/drawingml/2006/main" w="0">
            <a:solidFill>
              <a:srgbClr val="C9D4E2"/>
            </a:solidFill>
            <a:prstDash val="solid"/>
          </a:ln>
        </p:spPr>
      </p:sp>
      <p:sp>
        <p:nvSpPr>
          <p:cNvPr id="3" name="footer-17">
            <a:extLst xmlns:a="http://schemas.openxmlformats.org/drawingml/2006/main">
              <a:ext uri="{FF2B5EF4-FFF2-40B4-BE49-F238E27FC236}">
                <a16:creationId xmlns:a16="http://schemas.microsoft.com/office/drawing/2014/main" id="{F27CBC87-1F4B-46F8-97E5-46939A98B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2381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B2B58"/>
                </a:solidFill>
              </a:defRPr>
            </a:pPr>
            <a:r>
              <a:rPr sz="750" b="1">
                <a:solidFill>
                  <a:srgbClr val="0B2B58"/>
                </a:solidFill>
              </a:rPr>
              <a:t>SPILLWAVE RESEARCH</a:t>
            </a:r>
          </a:p>
        </p:txBody>
      </p:sp>
      <p:sp>
        <p:nvSpPr>
          <p:cNvPr id="4" name="number-17">
            <a:extLst xmlns:a="http://schemas.openxmlformats.org/drawingml/2006/main">
              <a:ext uri="{FF2B5EF4-FFF2-40B4-BE49-F238E27FC236}">
                <a16:creationId xmlns:a16="http://schemas.microsoft.com/office/drawing/2014/main" id="{E23C9D80-5CF8-4384-9B2A-F3C8450BA9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5650" y="6419850"/>
            <a:ext cx="590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50627A"/>
                </a:solidFill>
              </a:defRPr>
            </a:pPr>
            <a:r>
              <a:rPr sz="825" b="0">
                <a:solidFill>
                  <a:srgbClr val="50627A"/>
                </a:solidFill>
              </a:rPr>
              <a:t>17</a:t>
            </a:r>
          </a:p>
        </p:txBody>
      </p:sp>
      <p:sp>
        <p:nvSpPr>
          <p:cNvPr id="5" name="gloss-title">
            <a:extLst xmlns:a="http://schemas.openxmlformats.org/drawingml/2006/main">
              <a:ext uri="{FF2B5EF4-FFF2-40B4-BE49-F238E27FC236}">
                <a16:creationId xmlns:a16="http://schemas.microsoft.com/office/drawing/2014/main" id="{207D884F-73E4-4749-8063-7A60A578A9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28700"/>
            <a:ext cx="7810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B2B58"/>
                </a:solidFill>
              </a:defRPr>
            </a:pPr>
            <a:r>
              <a:rPr sz="3600" b="1">
                <a:solidFill>
                  <a:srgbClr val="0B2B58"/>
                </a:solidFill>
              </a:rPr>
              <a:t>Five terms to keep consistent</a:t>
            </a:r>
          </a:p>
        </p:txBody>
      </p:sp>
      <p:sp>
        <p:nvSpPr>
          <p:cNvPr id="6" name="term-0">
            <a:extLst xmlns:a="http://schemas.openxmlformats.org/drawingml/2006/main">
              <a:ext uri="{FF2B5EF4-FFF2-40B4-BE49-F238E27FC236}">
                <a16:creationId xmlns:a16="http://schemas.microsoft.com/office/drawing/2014/main" id="{7D51A323-6067-41E6-A60F-BB8A6013F7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0002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B2B58"/>
                </a:solidFill>
              </a:defRPr>
            </a:pPr>
            <a:r>
              <a:rPr sz="1650" b="1">
                <a:solidFill>
                  <a:srgbClr val="0B2B58"/>
                </a:solidFill>
              </a:rPr>
              <a:t>Loop Engineering</a:t>
            </a:r>
          </a:p>
        </p:txBody>
      </p:sp>
      <p:sp>
        <p:nvSpPr>
          <p:cNvPr id="7" name="def-0">
            <a:extLst xmlns:a="http://schemas.openxmlformats.org/drawingml/2006/main">
              <a:ext uri="{FF2B5EF4-FFF2-40B4-BE49-F238E27FC236}">
                <a16:creationId xmlns:a16="http://schemas.microsoft.com/office/drawing/2014/main" id="{EF7284A0-13A9-4412-A801-129E907C3B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2000250"/>
            <a:ext cx="6762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0627A"/>
                </a:solidFill>
              </a:defRPr>
            </a:pPr>
            <a:r>
              <a:rPr sz="1500" b="0">
                <a:solidFill>
                  <a:srgbClr val="50627A"/>
                </a:solidFill>
              </a:rPr>
              <a:t>Outer control around the Reason and Act cycle.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580BA7C-78B2-4E02-89FD-5179992EB8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581275"/>
            <a:ext cx="10001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4E2"/>
          </a:solidFill>
          <a:ln xmlns:a="http://schemas.openxmlformats.org/drawingml/2006/main" w="0">
            <a:solidFill>
              <a:srgbClr val="C9D4E2"/>
            </a:solidFill>
            <a:prstDash val="solid"/>
          </a:ln>
        </p:spPr>
      </p:sp>
      <p:sp>
        <p:nvSpPr>
          <p:cNvPr id="9" name="term-1">
            <a:extLst xmlns:a="http://schemas.openxmlformats.org/drawingml/2006/main">
              <a:ext uri="{FF2B5EF4-FFF2-40B4-BE49-F238E27FC236}">
                <a16:creationId xmlns:a16="http://schemas.microsoft.com/office/drawing/2014/main" id="{7914DA44-FD02-4750-9A26-9A72563353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8003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B2B58"/>
                </a:solidFill>
              </a:defRPr>
            </a:pPr>
            <a:r>
              <a:rPr sz="1650" b="1">
                <a:solidFill>
                  <a:srgbClr val="0B2B58"/>
                </a:solidFill>
              </a:rPr>
              <a:t>Harness Engineering</a:t>
            </a:r>
          </a:p>
        </p:txBody>
      </p:sp>
      <p:sp>
        <p:nvSpPr>
          <p:cNvPr id="10" name="def-1">
            <a:extLst xmlns:a="http://schemas.openxmlformats.org/drawingml/2006/main">
              <a:ext uri="{FF2B5EF4-FFF2-40B4-BE49-F238E27FC236}">
                <a16:creationId xmlns:a16="http://schemas.microsoft.com/office/drawing/2014/main" id="{39927DBA-16D8-4A71-8CB4-E9F49E731A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2800350"/>
            <a:ext cx="6762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0627A"/>
                </a:solidFill>
              </a:defRPr>
            </a:pPr>
            <a:r>
              <a:rPr sz="1500" b="0">
                <a:solidFill>
                  <a:srgbClr val="50627A"/>
                </a:solidFill>
              </a:rPr>
              <a:t>Validation and containment around model action.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DE51DDF-6BDD-40B3-8AEE-A6CF5663BE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381375"/>
            <a:ext cx="10001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4E2"/>
          </a:solidFill>
          <a:ln xmlns:a="http://schemas.openxmlformats.org/drawingml/2006/main" w="0">
            <a:solidFill>
              <a:srgbClr val="C9D4E2"/>
            </a:solidFill>
            <a:prstDash val="solid"/>
          </a:ln>
        </p:spPr>
      </p:sp>
      <p:sp>
        <p:nvSpPr>
          <p:cNvPr id="12" name="term-2">
            <a:extLst xmlns:a="http://schemas.openxmlformats.org/drawingml/2006/main">
              <a:ext uri="{FF2B5EF4-FFF2-40B4-BE49-F238E27FC236}">
                <a16:creationId xmlns:a16="http://schemas.microsoft.com/office/drawing/2014/main" id="{DBBE3378-70CA-49D3-9934-DBC0CEA709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6004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B2B58"/>
                </a:solidFill>
              </a:defRPr>
            </a:pPr>
            <a:r>
              <a:rPr sz="1650" b="1">
                <a:solidFill>
                  <a:srgbClr val="0B2B58"/>
                </a:solidFill>
              </a:rPr>
              <a:t>Graph Engineering</a:t>
            </a:r>
          </a:p>
        </p:txBody>
      </p:sp>
      <p:sp>
        <p:nvSpPr>
          <p:cNvPr id="13" name="def-2">
            <a:extLst xmlns:a="http://schemas.openxmlformats.org/drawingml/2006/main">
              <a:ext uri="{FF2B5EF4-FFF2-40B4-BE49-F238E27FC236}">
                <a16:creationId xmlns:a16="http://schemas.microsoft.com/office/drawing/2014/main" id="{E20238E1-7DC8-4A86-B630-40119B42D2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3600450"/>
            <a:ext cx="6762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0627A"/>
                </a:solidFill>
              </a:defRPr>
            </a:pPr>
            <a:r>
              <a:rPr sz="1500" b="0">
                <a:solidFill>
                  <a:srgbClr val="50627A"/>
                </a:solidFill>
              </a:rPr>
              <a:t>Intent expressed as checkable steps and relationships.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A94077E-E8F8-4494-A303-2F8FAB2491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181475"/>
            <a:ext cx="10001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4E2"/>
          </a:solidFill>
          <a:ln xmlns:a="http://schemas.openxmlformats.org/drawingml/2006/main" w="0">
            <a:solidFill>
              <a:srgbClr val="C9D4E2"/>
            </a:solidFill>
            <a:prstDash val="solid"/>
          </a:ln>
        </p:spPr>
      </p:sp>
      <p:sp>
        <p:nvSpPr>
          <p:cNvPr id="15" name="term-3">
            <a:extLst xmlns:a="http://schemas.openxmlformats.org/drawingml/2006/main">
              <a:ext uri="{FF2B5EF4-FFF2-40B4-BE49-F238E27FC236}">
                <a16:creationId xmlns:a16="http://schemas.microsoft.com/office/drawing/2014/main" id="{3CB5435A-5F45-424F-8BEA-1422C5D66A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4005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B2B58"/>
                </a:solidFill>
              </a:defRPr>
            </a:pPr>
            <a:r>
              <a:rPr sz="1650" b="1">
                <a:solidFill>
                  <a:srgbClr val="0B2B58"/>
                </a:solidFill>
              </a:rPr>
              <a:t>Failure signature</a:t>
            </a:r>
          </a:p>
        </p:txBody>
      </p:sp>
      <p:sp>
        <p:nvSpPr>
          <p:cNvPr id="16" name="def-3">
            <a:extLst xmlns:a="http://schemas.openxmlformats.org/drawingml/2006/main">
              <a:ext uri="{FF2B5EF4-FFF2-40B4-BE49-F238E27FC236}">
                <a16:creationId xmlns:a16="http://schemas.microsoft.com/office/drawing/2014/main" id="{95CBE1D5-C2F4-49AC-BE16-70307E540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4400550"/>
            <a:ext cx="6762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0627A"/>
                </a:solidFill>
              </a:defRPr>
            </a:pPr>
            <a:r>
              <a:rPr sz="1500" b="0">
                <a:solidFill>
                  <a:srgbClr val="50627A"/>
                </a:solidFill>
              </a:rPr>
              <a:t>Normalized set of failed checks for one attempt.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38742B0-C242-4E0C-B4F4-63F9E5DD4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981575"/>
            <a:ext cx="10001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4E2"/>
          </a:solidFill>
          <a:ln xmlns:a="http://schemas.openxmlformats.org/drawingml/2006/main" w="0">
            <a:solidFill>
              <a:srgbClr val="C9D4E2"/>
            </a:solidFill>
            <a:prstDash val="solid"/>
          </a:ln>
        </p:spPr>
      </p:sp>
      <p:sp>
        <p:nvSpPr>
          <p:cNvPr id="18" name="term-4">
            <a:extLst xmlns:a="http://schemas.openxmlformats.org/drawingml/2006/main">
              <a:ext uri="{FF2B5EF4-FFF2-40B4-BE49-F238E27FC236}">
                <a16:creationId xmlns:a16="http://schemas.microsoft.com/office/drawing/2014/main" id="{5279C518-BA80-486B-AE77-31CA9A991D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2006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B2B58"/>
                </a:solidFill>
              </a:defRPr>
            </a:pPr>
            <a:r>
              <a:rPr sz="1650" b="1">
                <a:solidFill>
                  <a:srgbClr val="0B2B58"/>
                </a:solidFill>
              </a:rPr>
              <a:t>Receipt</a:t>
            </a:r>
          </a:p>
        </p:txBody>
      </p:sp>
      <p:sp>
        <p:nvSpPr>
          <p:cNvPr id="19" name="def-4">
            <a:extLst xmlns:a="http://schemas.openxmlformats.org/drawingml/2006/main">
              <a:ext uri="{FF2B5EF4-FFF2-40B4-BE49-F238E27FC236}">
                <a16:creationId xmlns:a16="http://schemas.microsoft.com/office/drawing/2014/main" id="{786D7A25-AB0B-4B1D-A996-3D60C150C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5200650"/>
            <a:ext cx="6762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0627A"/>
                </a:solidFill>
              </a:defRPr>
            </a:pPr>
            <a:r>
              <a:rPr sz="1500" b="0">
                <a:solidFill>
                  <a:srgbClr val="50627A"/>
                </a:solidFill>
              </a:rPr>
              <a:t>Evidence bound to a specific repository state and time.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5DF02A2-8676-4057-8A9A-315AFAB8D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781675"/>
            <a:ext cx="10001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4E2"/>
          </a:solidFill>
          <a:ln xmlns:a="http://schemas.openxmlformats.org/drawingml/2006/main" w="0">
            <a:solidFill>
              <a:srgbClr val="C9D4E2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416233520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EDF2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kicker-18">
            <a:extLst xmlns:a="http://schemas.openxmlformats.org/drawingml/2006/main">
              <a:ext uri="{FF2B5EF4-FFF2-40B4-BE49-F238E27FC236}">
                <a16:creationId xmlns:a16="http://schemas.microsoft.com/office/drawing/2014/main" id="{652F2BE4-FE30-4DD8-AD95-ECD0985CC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9100"/>
            <a:ext cx="8382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EA5B0C"/>
                </a:solidFill>
              </a:defRPr>
            </a:pPr>
            <a:r>
              <a:rPr sz="975" b="1">
                <a:solidFill>
                  <a:srgbClr val="EA5B0C"/>
                </a:solidFill>
              </a:rPr>
              <a:t>CONCLUSION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28F8C34-48AA-440A-9226-37EEACCC7E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71525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4E2"/>
          </a:solidFill>
          <a:ln xmlns:a="http://schemas.openxmlformats.org/drawingml/2006/main" w="0">
            <a:solidFill>
              <a:srgbClr val="C9D4E2"/>
            </a:solidFill>
            <a:prstDash val="solid"/>
          </a:ln>
        </p:spPr>
      </p:sp>
      <p:sp>
        <p:nvSpPr>
          <p:cNvPr id="3" name="footer-18">
            <a:extLst xmlns:a="http://schemas.openxmlformats.org/drawingml/2006/main">
              <a:ext uri="{FF2B5EF4-FFF2-40B4-BE49-F238E27FC236}">
                <a16:creationId xmlns:a16="http://schemas.microsoft.com/office/drawing/2014/main" id="{A239CD07-B4C0-4BAC-BE65-FBAFD57653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2381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B2B58"/>
                </a:solidFill>
              </a:defRPr>
            </a:pPr>
            <a:r>
              <a:rPr sz="750" b="1">
                <a:solidFill>
                  <a:srgbClr val="0B2B58"/>
                </a:solidFill>
              </a:rPr>
              <a:t>SPILLWAVE RESEARCH</a:t>
            </a:r>
          </a:p>
        </p:txBody>
      </p:sp>
      <p:sp>
        <p:nvSpPr>
          <p:cNvPr id="4" name="number-18">
            <a:extLst xmlns:a="http://schemas.openxmlformats.org/drawingml/2006/main">
              <a:ext uri="{FF2B5EF4-FFF2-40B4-BE49-F238E27FC236}">
                <a16:creationId xmlns:a16="http://schemas.microsoft.com/office/drawing/2014/main" id="{C53DDDFC-CF8D-4F0B-AA1C-AFBF23DC33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5650" y="6419850"/>
            <a:ext cx="590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50627A"/>
                </a:solidFill>
              </a:defRPr>
            </a:pPr>
            <a:r>
              <a:rPr sz="825" b="0">
                <a:solidFill>
                  <a:srgbClr val="50627A"/>
                </a:solidFill>
              </a:rPr>
              <a:t>18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1382176-3594-4B06-8E3B-FA42ECF0FD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38250"/>
            <a:ext cx="85725" cy="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</p:sp>
      <p:sp>
        <p:nvSpPr>
          <p:cNvPr id="6" name="title-18">
            <a:extLst xmlns:a="http://schemas.openxmlformats.org/drawingml/2006/main">
              <a:ext uri="{FF2B5EF4-FFF2-40B4-BE49-F238E27FC236}">
                <a16:creationId xmlns:a16="http://schemas.microsoft.com/office/drawing/2014/main" id="{61B41A3A-9D91-4A09-8071-6406B0A82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1200150"/>
            <a:ext cx="88582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900" b="1">
                <a:solidFill>
                  <a:srgbClr val="0B2B58"/>
                </a:solidFill>
              </a:defRPr>
            </a:pPr>
            <a:r>
              <a:rPr sz="3900" b="1">
                <a:solidFill>
                  <a:srgbClr val="0B2B58"/>
                </a:solidFill>
              </a:rPr>
              <a:t>The loop is the product. The prompt is not.</a:t>
            </a:r>
          </a:p>
        </p:txBody>
      </p:sp>
      <p:sp>
        <p:nvSpPr>
          <p:cNvPr id="7" name="body-18">
            <a:extLst xmlns:a="http://schemas.openxmlformats.org/drawingml/2006/main">
              <a:ext uri="{FF2B5EF4-FFF2-40B4-BE49-F238E27FC236}">
                <a16:creationId xmlns:a16="http://schemas.microsoft.com/office/drawing/2014/main" id="{CE60FAEC-4359-40B0-96D6-683366A0C7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905250"/>
            <a:ext cx="8572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25000"/>
              </a:lnSpc>
              <a:buNone/>
              <a:defRPr sz="1725" b="0">
                <a:solidFill>
                  <a:srgbClr val="50627A"/>
                </a:solidFill>
              </a:defRPr>
            </a:pPr>
            <a:r>
              <a:rPr sz="1725" b="0">
                <a:solidFill>
                  <a:srgbClr val="50627A"/>
                </a:solidFill>
              </a:rPr>
              <a:t>Define the contract once. Let the system act within scope, verify evidence, remember state, and stop with a reason.</a:t>
            </a:r>
          </a:p>
        </p:txBody>
      </p:sp>
    </p:spTree>
    <p:extLst>
      <p:ext uri="{BB962C8B-B14F-4D97-AF65-F5344CB8AC3E}">
        <p14:creationId xmlns:p14="http://schemas.microsoft.com/office/powerpoint/2010/main" val="186634024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EDF2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kicker-2">
            <a:extLst xmlns:a="http://schemas.openxmlformats.org/drawingml/2006/main">
              <a:ext uri="{FF2B5EF4-FFF2-40B4-BE49-F238E27FC236}">
                <a16:creationId xmlns:a16="http://schemas.microsoft.com/office/drawing/2014/main" id="{F4D6CFD1-2BEA-4E50-92BB-1AF317652D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9100"/>
            <a:ext cx="8382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EA5B0C"/>
                </a:solidFill>
              </a:defRPr>
            </a:pPr>
            <a:r>
              <a:rPr sz="975" b="1">
                <a:solidFill>
                  <a:srgbClr val="EA5B0C"/>
                </a:solidFill>
              </a:rPr>
              <a:t>THE OPERATING PROBLEM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B7B537D-C063-48C0-957D-632816902D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71525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4E2"/>
          </a:solidFill>
          <a:ln xmlns:a="http://schemas.openxmlformats.org/drawingml/2006/main" w="0">
            <a:solidFill>
              <a:srgbClr val="C9D4E2"/>
            </a:solidFill>
            <a:prstDash val="solid"/>
          </a:ln>
        </p:spPr>
      </p:sp>
      <p:sp>
        <p:nvSpPr>
          <p:cNvPr id="3" name="footer-2">
            <a:extLst xmlns:a="http://schemas.openxmlformats.org/drawingml/2006/main">
              <a:ext uri="{FF2B5EF4-FFF2-40B4-BE49-F238E27FC236}">
                <a16:creationId xmlns:a16="http://schemas.microsoft.com/office/drawing/2014/main" id="{527411C3-AC54-4311-8DFD-E11C41BE1E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2381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B2B58"/>
                </a:solidFill>
              </a:defRPr>
            </a:pPr>
            <a:r>
              <a:rPr sz="750" b="1">
                <a:solidFill>
                  <a:srgbClr val="0B2B58"/>
                </a:solidFill>
              </a:rPr>
              <a:t>SPILLWAVE RESEARCH</a:t>
            </a:r>
          </a:p>
        </p:txBody>
      </p:sp>
      <p:sp>
        <p:nvSpPr>
          <p:cNvPr id="4" name="number-2">
            <a:extLst xmlns:a="http://schemas.openxmlformats.org/drawingml/2006/main">
              <a:ext uri="{FF2B5EF4-FFF2-40B4-BE49-F238E27FC236}">
                <a16:creationId xmlns:a16="http://schemas.microsoft.com/office/drawing/2014/main" id="{43ABA07A-1EFA-4A87-8C38-71B3F3B206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5650" y="6419850"/>
            <a:ext cx="590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50627A"/>
                </a:solidFill>
              </a:defRPr>
            </a:pPr>
            <a:r>
              <a:rPr sz="825" b="0">
                <a:solidFill>
                  <a:srgbClr val="50627A"/>
                </a:solidFill>
              </a:rPr>
              <a:t>02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E17596B-8E72-4B59-8595-6E9B0A98F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38250"/>
            <a:ext cx="85725" cy="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</p:sp>
      <p:sp>
        <p:nvSpPr>
          <p:cNvPr id="6" name="title-2">
            <a:extLst xmlns:a="http://schemas.openxmlformats.org/drawingml/2006/main">
              <a:ext uri="{FF2B5EF4-FFF2-40B4-BE49-F238E27FC236}">
                <a16:creationId xmlns:a16="http://schemas.microsoft.com/office/drawing/2014/main" id="{F74754AD-5B65-4371-A263-8140EE8D0E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1200150"/>
            <a:ext cx="88582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900" b="1">
                <a:solidFill>
                  <a:srgbClr val="0B2B58"/>
                </a:solidFill>
              </a:defRPr>
            </a:pPr>
            <a:r>
              <a:rPr sz="3900" b="1">
                <a:solidFill>
                  <a:srgbClr val="0B2B58"/>
                </a:solidFill>
              </a:rPr>
              <a:t>Prompting fails under volume because the human remains the quality system.</a:t>
            </a:r>
          </a:p>
        </p:txBody>
      </p:sp>
      <p:sp>
        <p:nvSpPr>
          <p:cNvPr id="7" name="body-2">
            <a:extLst xmlns:a="http://schemas.openxmlformats.org/drawingml/2006/main">
              <a:ext uri="{FF2B5EF4-FFF2-40B4-BE49-F238E27FC236}">
                <a16:creationId xmlns:a16="http://schemas.microsoft.com/office/drawing/2014/main" id="{9AC9452C-C809-4BBE-BF1E-AF8D73F216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905250"/>
            <a:ext cx="8572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25000"/>
              </a:lnSpc>
              <a:buNone/>
              <a:defRPr sz="1725" b="0">
                <a:solidFill>
                  <a:srgbClr val="50627A"/>
                </a:solidFill>
              </a:defRPr>
            </a:pPr>
            <a:r>
              <a:rPr sz="1725" b="0">
                <a:solidFill>
                  <a:srgbClr val="50627A"/>
                </a:solidFill>
              </a:rPr>
              <a:t>Repeated work needs a runtime that can measure, remember, stop, and explain. The person should define the contract once, not judge every turn by hand.</a:t>
            </a:r>
          </a:p>
        </p:txBody>
      </p:sp>
    </p:spTree>
    <p:extLst>
      <p:ext uri="{BB962C8B-B14F-4D97-AF65-F5344CB8AC3E}">
        <p14:creationId xmlns:p14="http://schemas.microsoft.com/office/powerpoint/2010/main" val="176329602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EDF2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kicker-3">
            <a:extLst xmlns:a="http://schemas.openxmlformats.org/drawingml/2006/main">
              <a:ext uri="{FF2B5EF4-FFF2-40B4-BE49-F238E27FC236}">
                <a16:creationId xmlns:a16="http://schemas.microsoft.com/office/drawing/2014/main" id="{32F1C456-21E9-492D-A456-A1F24D2AAB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9100"/>
            <a:ext cx="8382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EA5B0C"/>
                </a:solidFill>
              </a:defRPr>
            </a:pPr>
            <a:r>
              <a:rPr sz="975" b="1">
                <a:solidFill>
                  <a:srgbClr val="EA5B0C"/>
                </a:solidFill>
              </a:rPr>
              <a:t>FIGURE 1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2F9616B-677B-4A66-B2F1-6315E412BD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71525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4E2"/>
          </a:solidFill>
          <a:ln xmlns:a="http://schemas.openxmlformats.org/drawingml/2006/main" w="0">
            <a:solidFill>
              <a:srgbClr val="C9D4E2"/>
            </a:solidFill>
            <a:prstDash val="solid"/>
          </a:ln>
        </p:spPr>
      </p:sp>
      <p:sp>
        <p:nvSpPr>
          <p:cNvPr id="3" name="footer-3">
            <a:extLst xmlns:a="http://schemas.openxmlformats.org/drawingml/2006/main">
              <a:ext uri="{FF2B5EF4-FFF2-40B4-BE49-F238E27FC236}">
                <a16:creationId xmlns:a16="http://schemas.microsoft.com/office/drawing/2014/main" id="{B3AAD61C-7365-48F8-B404-69FDE6A7D7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2381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B2B58"/>
                </a:solidFill>
              </a:defRPr>
            </a:pPr>
            <a:r>
              <a:rPr sz="750" b="1">
                <a:solidFill>
                  <a:srgbClr val="0B2B58"/>
                </a:solidFill>
              </a:rPr>
              <a:t>SPILLWAVE RESEARCH</a:t>
            </a:r>
          </a:p>
        </p:txBody>
      </p:sp>
      <p:sp>
        <p:nvSpPr>
          <p:cNvPr id="4" name="number-3">
            <a:extLst xmlns:a="http://schemas.openxmlformats.org/drawingml/2006/main">
              <a:ext uri="{FF2B5EF4-FFF2-40B4-BE49-F238E27FC236}">
                <a16:creationId xmlns:a16="http://schemas.microsoft.com/office/drawing/2014/main" id="{CCD98B25-5E7D-4E9F-8552-4929A9A52A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5650" y="6419850"/>
            <a:ext cx="590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50627A"/>
                </a:solidFill>
              </a:defRPr>
            </a:pPr>
            <a:r>
              <a:rPr sz="825" b="0">
                <a:solidFill>
                  <a:srgbClr val="50627A"/>
                </a:solidFill>
              </a:rPr>
              <a:t>03</a:t>
            </a:r>
          </a:p>
        </p:txBody>
      </p:sp>
      <p:sp>
        <p:nvSpPr>
          <p:cNvPr id="5" name="title-3">
            <a:extLst xmlns:a="http://schemas.openxmlformats.org/drawingml/2006/main">
              <a:ext uri="{FF2B5EF4-FFF2-40B4-BE49-F238E27FC236}">
                <a16:creationId xmlns:a16="http://schemas.microsoft.com/office/drawing/2014/main" id="{4B67FA48-2230-45A8-917D-D04D5C888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90600"/>
            <a:ext cx="10820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B2B58"/>
                </a:solidFill>
              </a:defRPr>
            </a:pPr>
            <a:r>
              <a:rPr sz="2850" b="1">
                <a:solidFill>
                  <a:srgbClr val="0B2B58"/>
                </a:solidFill>
              </a:rPr>
              <a:t>A reliable loop controls what happens around ReAct.</a:t>
            </a:r>
          </a:p>
        </p:txBody>
      </p:sp>
      <p:pic>
        <p:nvPicPr>
          <p:cNvPr id="1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533e9fefd7949c5"/>
          <a:stretch xmlns:a="http://schemas.openxmlformats.org/drawingml/2006/main"/>
        </p:blipFill>
        <p:spPr>
          <a:xfrm xmlns:a="http://schemas.openxmlformats.org/drawingml/2006/main">
            <a:off x="2330335" y="1790700"/>
            <a:ext cx="7531329" cy="4238625"/>
          </a:xfrm>
          <a:prstGeom xmlns:a="http://schemas.openxmlformats.org/drawingml/2006/main" prst="rect">
            <a:avLst/>
          </a:prstGeom>
        </p:spPr>
      </p:pic>
      <p:sp>
        <p:nvSpPr>
          <p:cNvPr id="7" name="source-3">
            <a:extLst xmlns:a="http://schemas.openxmlformats.org/drawingml/2006/main">
              <a:ext uri="{FF2B5EF4-FFF2-40B4-BE49-F238E27FC236}">
                <a16:creationId xmlns:a16="http://schemas.microsoft.com/office/drawing/2014/main" id="{2304CEC9-9B91-4F6D-9931-DB4D3F4327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6115050"/>
            <a:ext cx="9525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50627A"/>
                </a:solidFill>
              </a:defRPr>
            </a:pPr>
            <a:r>
              <a:rPr sz="750" b="0">
                <a:solidFill>
                  <a:srgbClr val="50627A"/>
                </a:solidFill>
              </a:rPr>
              <a:t>Yao et al. ReAct. arXiv:2210.03629.</a:t>
            </a:r>
          </a:p>
        </p:txBody>
      </p:sp>
    </p:spTree>
    <p:extLst>
      <p:ext uri="{BB962C8B-B14F-4D97-AF65-F5344CB8AC3E}">
        <p14:creationId xmlns:p14="http://schemas.microsoft.com/office/powerpoint/2010/main" val="51494384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EDF2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kicker-4">
            <a:extLst xmlns:a="http://schemas.openxmlformats.org/drawingml/2006/main">
              <a:ext uri="{FF2B5EF4-FFF2-40B4-BE49-F238E27FC236}">
                <a16:creationId xmlns:a16="http://schemas.microsoft.com/office/drawing/2014/main" id="{04B3CF3F-5016-4E38-A6BC-EFE51E6FD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9100"/>
            <a:ext cx="8382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EA5B0C"/>
                </a:solidFill>
              </a:defRPr>
            </a:pPr>
            <a:r>
              <a:rPr sz="975" b="1">
                <a:solidFill>
                  <a:srgbClr val="EA5B0C"/>
                </a:solidFill>
              </a:rPr>
              <a:t>THE FIVE CONTROL SURFACES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B80CE03-A26B-463F-8C60-44FFBBBC82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71525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4E2"/>
          </a:solidFill>
          <a:ln xmlns:a="http://schemas.openxmlformats.org/drawingml/2006/main" w="0">
            <a:solidFill>
              <a:srgbClr val="C9D4E2"/>
            </a:solidFill>
            <a:prstDash val="solid"/>
          </a:ln>
        </p:spPr>
      </p:sp>
      <p:sp>
        <p:nvSpPr>
          <p:cNvPr id="3" name="footer-4">
            <a:extLst xmlns:a="http://schemas.openxmlformats.org/drawingml/2006/main">
              <a:ext uri="{FF2B5EF4-FFF2-40B4-BE49-F238E27FC236}">
                <a16:creationId xmlns:a16="http://schemas.microsoft.com/office/drawing/2014/main" id="{C09D4A66-8031-4EA0-91E6-D1BD2F739E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2381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B2B58"/>
                </a:solidFill>
              </a:defRPr>
            </a:pPr>
            <a:r>
              <a:rPr sz="750" b="1">
                <a:solidFill>
                  <a:srgbClr val="0B2B58"/>
                </a:solidFill>
              </a:rPr>
              <a:t>SPILLWAVE RESEARCH</a:t>
            </a:r>
          </a:p>
        </p:txBody>
      </p:sp>
      <p:sp>
        <p:nvSpPr>
          <p:cNvPr id="4" name="number-4">
            <a:extLst xmlns:a="http://schemas.openxmlformats.org/drawingml/2006/main">
              <a:ext uri="{FF2B5EF4-FFF2-40B4-BE49-F238E27FC236}">
                <a16:creationId xmlns:a16="http://schemas.microsoft.com/office/drawing/2014/main" id="{A6D86FB6-957D-4952-B09A-BAA60658C7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5650" y="6419850"/>
            <a:ext cx="590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50627A"/>
                </a:solidFill>
              </a:defRPr>
            </a:pPr>
            <a:r>
              <a:rPr sz="825" b="0">
                <a:solidFill>
                  <a:srgbClr val="50627A"/>
                </a:solidFill>
              </a:rPr>
              <a:t>04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73A64AD-F444-47D2-B516-1B3233EB03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38250"/>
            <a:ext cx="85725" cy="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</p:sp>
      <p:sp>
        <p:nvSpPr>
          <p:cNvPr id="6" name="title-4">
            <a:extLst xmlns:a="http://schemas.openxmlformats.org/drawingml/2006/main">
              <a:ext uri="{FF2B5EF4-FFF2-40B4-BE49-F238E27FC236}">
                <a16:creationId xmlns:a16="http://schemas.microsoft.com/office/drawing/2014/main" id="{E32B8247-10EC-4D80-89E0-86502D0790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1200150"/>
            <a:ext cx="88582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900" b="1">
                <a:solidFill>
                  <a:srgbClr val="0B2B58"/>
                </a:solidFill>
              </a:defRPr>
            </a:pPr>
            <a:r>
              <a:rPr sz="3900" b="1">
                <a:solidFill>
                  <a:srgbClr val="0B2B58"/>
                </a:solidFill>
              </a:rPr>
              <a:t>The model acts. The runtime owns the decision.</a:t>
            </a:r>
          </a:p>
        </p:txBody>
      </p:sp>
      <p:sp>
        <p:nvSpPr>
          <p:cNvPr id="7" name="body-4">
            <a:extLst xmlns:a="http://schemas.openxmlformats.org/drawingml/2006/main">
              <a:ext uri="{FF2B5EF4-FFF2-40B4-BE49-F238E27FC236}">
                <a16:creationId xmlns:a16="http://schemas.microsoft.com/office/drawing/2014/main" id="{F4433258-4ED3-46EC-87AF-0461BC0105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905250"/>
            <a:ext cx="8572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25000"/>
              </a:lnSpc>
              <a:buNone/>
              <a:defRPr sz="1725" b="0">
                <a:solidFill>
                  <a:srgbClr val="50627A"/>
                </a:solidFill>
              </a:defRPr>
            </a:pPr>
            <a:r>
              <a:rPr sz="1725" b="0">
                <a:solidFill>
                  <a:srgbClr val="50627A"/>
                </a:solidFill>
              </a:rPr>
              <a:t>Trigger defines when work starts. Scope limits action. Verification scores evidence. State survives the chat. Exit policy selects pass, retry, or escalation.</a:t>
            </a:r>
          </a:p>
        </p:txBody>
      </p:sp>
    </p:spTree>
    <p:extLst>
      <p:ext uri="{BB962C8B-B14F-4D97-AF65-F5344CB8AC3E}">
        <p14:creationId xmlns:p14="http://schemas.microsoft.com/office/powerpoint/2010/main" val="98908482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EDF2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kicker-5">
            <a:extLst xmlns:a="http://schemas.openxmlformats.org/drawingml/2006/main">
              <a:ext uri="{FF2B5EF4-FFF2-40B4-BE49-F238E27FC236}">
                <a16:creationId xmlns:a16="http://schemas.microsoft.com/office/drawing/2014/main" id="{38ED2E5D-226C-4C11-AD62-5C3F75CCF8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9100"/>
            <a:ext cx="8382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F7D32"/>
                </a:solidFill>
              </a:defRPr>
            </a:pPr>
            <a:r>
              <a:rPr sz="975" b="1">
                <a:solidFill>
                  <a:srgbClr val="2F7D32"/>
                </a:solidFill>
              </a:rPr>
              <a:t>FLOW CHANGES OUTCOMES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6C23932-D1C4-4E86-9BF2-EC57CD07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71525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4E2"/>
          </a:solidFill>
          <a:ln xmlns:a="http://schemas.openxmlformats.org/drawingml/2006/main" w="0">
            <a:solidFill>
              <a:srgbClr val="C9D4E2"/>
            </a:solidFill>
            <a:prstDash val="solid"/>
          </a:ln>
        </p:spPr>
      </p:sp>
      <p:sp>
        <p:nvSpPr>
          <p:cNvPr id="3" name="footer-5">
            <a:extLst xmlns:a="http://schemas.openxmlformats.org/drawingml/2006/main">
              <a:ext uri="{FF2B5EF4-FFF2-40B4-BE49-F238E27FC236}">
                <a16:creationId xmlns:a16="http://schemas.microsoft.com/office/drawing/2014/main" id="{FFC3F867-2C39-47FD-919C-5499D84373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2381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B2B58"/>
                </a:solidFill>
              </a:defRPr>
            </a:pPr>
            <a:r>
              <a:rPr sz="750" b="1">
                <a:solidFill>
                  <a:srgbClr val="0B2B58"/>
                </a:solidFill>
              </a:rPr>
              <a:t>SPILLWAVE RESEARCH</a:t>
            </a:r>
          </a:p>
        </p:txBody>
      </p:sp>
      <p:sp>
        <p:nvSpPr>
          <p:cNvPr id="4" name="number-5">
            <a:extLst xmlns:a="http://schemas.openxmlformats.org/drawingml/2006/main">
              <a:ext uri="{FF2B5EF4-FFF2-40B4-BE49-F238E27FC236}">
                <a16:creationId xmlns:a16="http://schemas.microsoft.com/office/drawing/2014/main" id="{F9E16C8C-1DD9-473F-8067-D45818E8F7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5650" y="6419850"/>
            <a:ext cx="590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50627A"/>
                </a:solidFill>
              </a:defRPr>
            </a:pPr>
            <a:r>
              <a:rPr sz="825" b="0">
                <a:solidFill>
                  <a:srgbClr val="50627A"/>
                </a:solidFill>
              </a:rPr>
              <a:t>05</a:t>
            </a:r>
          </a:p>
        </p:txBody>
      </p:sp>
      <p:sp>
        <p:nvSpPr>
          <p:cNvPr id="5" name="metric-title">
            <a:extLst xmlns:a="http://schemas.openxmlformats.org/drawingml/2006/main">
              <a:ext uri="{FF2B5EF4-FFF2-40B4-BE49-F238E27FC236}">
                <a16:creationId xmlns:a16="http://schemas.microsoft.com/office/drawing/2014/main" id="{D992322B-768E-412E-BE73-F8C0EC535F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23950"/>
            <a:ext cx="723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0B2B58"/>
                </a:solidFill>
              </a:defRPr>
            </a:pPr>
            <a:r>
              <a:rPr sz="3750" b="1">
                <a:solidFill>
                  <a:srgbClr val="0B2B58"/>
                </a:solidFill>
              </a:rPr>
              <a:t>Same model. Different flow.</a:t>
            </a:r>
          </a:p>
        </p:txBody>
      </p:sp>
      <p:sp>
        <p:nvSpPr>
          <p:cNvPr id="6" name="metric-before">
            <a:extLst xmlns:a="http://schemas.openxmlformats.org/drawingml/2006/main">
              <a:ext uri="{FF2B5EF4-FFF2-40B4-BE49-F238E27FC236}">
                <a16:creationId xmlns:a16="http://schemas.microsoft.com/office/drawing/2014/main" id="{4E4494FB-467E-46AD-89BB-1C1829E2CD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266950"/>
            <a:ext cx="2095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150" b="1">
                <a:solidFill>
                  <a:srgbClr val="50627A"/>
                </a:solidFill>
              </a:defRPr>
            </a:pPr>
            <a:r>
              <a:rPr sz="9150" b="1">
                <a:solidFill>
                  <a:srgbClr val="50627A"/>
                </a:solidFill>
              </a:rPr>
              <a:t>19</a:t>
            </a:r>
          </a:p>
        </p:txBody>
      </p:sp>
      <p:sp>
        <p:nvSpPr>
          <p:cNvPr id="7" name="metric-arrow">
            <a:extLst xmlns:a="http://schemas.openxmlformats.org/drawingml/2006/main">
              <a:ext uri="{FF2B5EF4-FFF2-40B4-BE49-F238E27FC236}">
                <a16:creationId xmlns:a16="http://schemas.microsoft.com/office/drawing/2014/main" id="{6F9E5091-F2A1-4B9F-8899-9174CE1756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19450" y="2514600"/>
            <a:ext cx="12382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5850" b="1">
                <a:solidFill>
                  <a:srgbClr val="EA5B0C"/>
                </a:solidFill>
              </a:defRPr>
            </a:pPr>
            <a:r>
              <a:rPr sz="5850" b="1">
                <a:solidFill>
                  <a:srgbClr val="EA5B0C"/>
                </a:solidFill>
              </a:rPr>
              <a:t>→</a:t>
            </a:r>
          </a:p>
        </p:txBody>
      </p:sp>
      <p:sp>
        <p:nvSpPr>
          <p:cNvPr id="8" name="metric-after">
            <a:extLst xmlns:a="http://schemas.openxmlformats.org/drawingml/2006/main">
              <a:ext uri="{FF2B5EF4-FFF2-40B4-BE49-F238E27FC236}">
                <a16:creationId xmlns:a16="http://schemas.microsoft.com/office/drawing/2014/main" id="{32002239-C372-4A3E-B7CF-FAF30005CA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2266950"/>
            <a:ext cx="22860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150" b="1">
                <a:solidFill>
                  <a:srgbClr val="2F7D32"/>
                </a:solidFill>
              </a:defRPr>
            </a:pPr>
            <a:r>
              <a:rPr sz="9150" b="1">
                <a:solidFill>
                  <a:srgbClr val="2F7D32"/>
                </a:solidFill>
              </a:rPr>
              <a:t>44</a:t>
            </a:r>
          </a:p>
        </p:txBody>
      </p:sp>
      <p:sp>
        <p:nvSpPr>
          <p:cNvPr id="9" name="metric-label">
            <a:extLst xmlns:a="http://schemas.openxmlformats.org/drawingml/2006/main">
              <a:ext uri="{FF2B5EF4-FFF2-40B4-BE49-F238E27FC236}">
                <a16:creationId xmlns:a16="http://schemas.microsoft.com/office/drawing/2014/main" id="{59385D7A-3EB3-43F9-88AA-0D7C529742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810000"/>
            <a:ext cx="6000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0B2B58"/>
                </a:solidFill>
              </a:defRPr>
            </a:pPr>
            <a:r>
              <a:rPr sz="1650" b="1">
                <a:solidFill>
                  <a:srgbClr val="0B2B58"/>
                </a:solidFill>
              </a:rPr>
              <a:t>pass@5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ABC1D7F-99AF-4EE0-A2F7-FC01D9D234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1276350"/>
            <a:ext cx="19050" cy="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</p:sp>
      <p:sp>
        <p:nvSpPr>
          <p:cNvPr id="11" name="metric-meaning">
            <a:extLst xmlns:a="http://schemas.openxmlformats.org/drawingml/2006/main">
              <a:ext uri="{FF2B5EF4-FFF2-40B4-BE49-F238E27FC236}">
                <a16:creationId xmlns:a16="http://schemas.microsoft.com/office/drawing/2014/main" id="{390B534D-6945-4DBB-9F0A-AD70D8CE4F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1885950"/>
            <a:ext cx="3143250" cy="2476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30000"/>
              </a:lnSpc>
              <a:buNone/>
              <a:defRPr sz="1725" b="0">
                <a:solidFill>
                  <a:srgbClr val="101827"/>
                </a:solidFill>
              </a:defRPr>
            </a:pPr>
            <a:r>
              <a:rPr sz="1725" b="0">
                <a:solidFill>
                  <a:srgbClr val="101827"/>
                </a:solidFill>
              </a:rPr>
              <a:t>The test-driven flow generated, executed, and repaired. The result is evidence for flow design, not a universal benchmark guarantee.</a:t>
            </a:r>
          </a:p>
        </p:txBody>
      </p:sp>
      <p:sp>
        <p:nvSpPr>
          <p:cNvPr id="12" name="metric-source">
            <a:extLst xmlns:a="http://schemas.openxmlformats.org/drawingml/2006/main">
              <a:ext uri="{FF2B5EF4-FFF2-40B4-BE49-F238E27FC236}">
                <a16:creationId xmlns:a16="http://schemas.microsoft.com/office/drawing/2014/main" id="{BD1F47C5-1FD6-4D10-A577-46CC19347D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4857750"/>
            <a:ext cx="3143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0627A"/>
                </a:solidFill>
              </a:defRPr>
            </a:pPr>
            <a:r>
              <a:rPr sz="900" b="0">
                <a:solidFill>
                  <a:srgbClr val="50627A"/>
                </a:solidFill>
              </a:rPr>
              <a:t>Ridnik, Kredo, Friedman. AlphaCodium. arXiv:2401.08500.</a:t>
            </a:r>
          </a:p>
        </p:txBody>
      </p:sp>
    </p:spTree>
    <p:extLst>
      <p:ext uri="{BB962C8B-B14F-4D97-AF65-F5344CB8AC3E}">
        <p14:creationId xmlns:p14="http://schemas.microsoft.com/office/powerpoint/2010/main" val="9864202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EDF2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kicker-6">
            <a:extLst xmlns:a="http://schemas.openxmlformats.org/drawingml/2006/main">
              <a:ext uri="{FF2B5EF4-FFF2-40B4-BE49-F238E27FC236}">
                <a16:creationId xmlns:a16="http://schemas.microsoft.com/office/drawing/2014/main" id="{92866011-EA68-43FB-A832-A82EA49A2F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9100"/>
            <a:ext cx="8382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EA5B0C"/>
                </a:solidFill>
              </a:defRPr>
            </a:pPr>
            <a:r>
              <a:rPr sz="975" b="1">
                <a:solidFill>
                  <a:srgbClr val="EA5B0C"/>
                </a:solidFill>
              </a:rPr>
              <a:t>FIGURE 2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DC593FD-621E-41A4-BA00-8AD5DF4822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71525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4E2"/>
          </a:solidFill>
          <a:ln xmlns:a="http://schemas.openxmlformats.org/drawingml/2006/main" w="0">
            <a:solidFill>
              <a:srgbClr val="C9D4E2"/>
            </a:solidFill>
            <a:prstDash val="solid"/>
          </a:ln>
        </p:spPr>
      </p:sp>
      <p:sp>
        <p:nvSpPr>
          <p:cNvPr id="3" name="footer-6">
            <a:extLst xmlns:a="http://schemas.openxmlformats.org/drawingml/2006/main">
              <a:ext uri="{FF2B5EF4-FFF2-40B4-BE49-F238E27FC236}">
                <a16:creationId xmlns:a16="http://schemas.microsoft.com/office/drawing/2014/main" id="{F702F59F-0179-498D-A9A7-BF2DA009D3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2381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B2B58"/>
                </a:solidFill>
              </a:defRPr>
            </a:pPr>
            <a:r>
              <a:rPr sz="750" b="1">
                <a:solidFill>
                  <a:srgbClr val="0B2B58"/>
                </a:solidFill>
              </a:rPr>
              <a:t>SPILLWAVE RESEARCH</a:t>
            </a:r>
          </a:p>
        </p:txBody>
      </p:sp>
      <p:sp>
        <p:nvSpPr>
          <p:cNvPr id="4" name="number-6">
            <a:extLst xmlns:a="http://schemas.openxmlformats.org/drawingml/2006/main">
              <a:ext uri="{FF2B5EF4-FFF2-40B4-BE49-F238E27FC236}">
                <a16:creationId xmlns:a16="http://schemas.microsoft.com/office/drawing/2014/main" id="{F957E297-3C6D-4FAD-81AE-A660326E50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5650" y="6419850"/>
            <a:ext cx="590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50627A"/>
                </a:solidFill>
              </a:defRPr>
            </a:pPr>
            <a:r>
              <a:rPr sz="825" b="0">
                <a:solidFill>
                  <a:srgbClr val="50627A"/>
                </a:solidFill>
              </a:rPr>
              <a:t>06</a:t>
            </a:r>
          </a:p>
        </p:txBody>
      </p:sp>
      <p:sp>
        <p:nvSpPr>
          <p:cNvPr id="5" name="title-6">
            <a:extLst xmlns:a="http://schemas.openxmlformats.org/drawingml/2006/main">
              <a:ext uri="{FF2B5EF4-FFF2-40B4-BE49-F238E27FC236}">
                <a16:creationId xmlns:a16="http://schemas.microsoft.com/office/drawing/2014/main" id="{553CCEE2-A664-406C-95C6-A4E14F2F1C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90600"/>
            <a:ext cx="10820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B2B58"/>
                </a:solidFill>
              </a:defRPr>
            </a:pPr>
            <a:r>
              <a:rPr sz="2850" b="1">
                <a:solidFill>
                  <a:srgbClr val="0B2B58"/>
                </a:solidFill>
              </a:rPr>
              <a:t>Write scope separates action from judgment.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d9a7c38deb34645"/>
          <a:stretch xmlns:a="http://schemas.openxmlformats.org/drawingml/2006/main"/>
        </p:blipFill>
        <p:spPr>
          <a:xfrm xmlns:a="http://schemas.openxmlformats.org/drawingml/2006/main">
            <a:off x="2330335" y="1790700"/>
            <a:ext cx="7531329" cy="4238625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616276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EDF2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kicker-7">
            <a:extLst xmlns:a="http://schemas.openxmlformats.org/drawingml/2006/main">
              <a:ext uri="{FF2B5EF4-FFF2-40B4-BE49-F238E27FC236}">
                <a16:creationId xmlns:a16="http://schemas.microsoft.com/office/drawing/2014/main" id="{53B330AF-31AF-40F4-A194-CB3F7A4F7E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9100"/>
            <a:ext cx="8382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EA5B0C"/>
                </a:solidFill>
              </a:defRPr>
            </a:pPr>
            <a:r>
              <a:rPr sz="975" b="1">
                <a:solidFill>
                  <a:srgbClr val="EA5B0C"/>
                </a:solidFill>
              </a:rPr>
              <a:t>INDEPENDENT VERIFICATION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1056EE6-6B39-431D-95E1-86223EC907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71525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4E2"/>
          </a:solidFill>
          <a:ln xmlns:a="http://schemas.openxmlformats.org/drawingml/2006/main" w="0">
            <a:solidFill>
              <a:srgbClr val="C9D4E2"/>
            </a:solidFill>
            <a:prstDash val="solid"/>
          </a:ln>
        </p:spPr>
      </p:sp>
      <p:sp>
        <p:nvSpPr>
          <p:cNvPr id="3" name="footer-7">
            <a:extLst xmlns:a="http://schemas.openxmlformats.org/drawingml/2006/main">
              <a:ext uri="{FF2B5EF4-FFF2-40B4-BE49-F238E27FC236}">
                <a16:creationId xmlns:a16="http://schemas.microsoft.com/office/drawing/2014/main" id="{C55B8C28-89DF-40E8-8822-42DF878C24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2381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B2B58"/>
                </a:solidFill>
              </a:defRPr>
            </a:pPr>
            <a:r>
              <a:rPr sz="750" b="1">
                <a:solidFill>
                  <a:srgbClr val="0B2B58"/>
                </a:solidFill>
              </a:rPr>
              <a:t>SPILLWAVE RESEARCH</a:t>
            </a:r>
          </a:p>
        </p:txBody>
      </p:sp>
      <p:sp>
        <p:nvSpPr>
          <p:cNvPr id="4" name="number-7">
            <a:extLst xmlns:a="http://schemas.openxmlformats.org/drawingml/2006/main">
              <a:ext uri="{FF2B5EF4-FFF2-40B4-BE49-F238E27FC236}">
                <a16:creationId xmlns:a16="http://schemas.microsoft.com/office/drawing/2014/main" id="{BFE15761-D39A-40CA-A394-28A7236F15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5650" y="6419850"/>
            <a:ext cx="590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50627A"/>
                </a:solidFill>
              </a:defRPr>
            </a:pPr>
            <a:r>
              <a:rPr sz="825" b="0">
                <a:solidFill>
                  <a:srgbClr val="50627A"/>
                </a:solidFill>
              </a:rPr>
              <a:t>07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F7196E6-8108-4D72-BED5-E95C4B61FF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38250"/>
            <a:ext cx="85725" cy="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</p:sp>
      <p:sp>
        <p:nvSpPr>
          <p:cNvPr id="6" name="title-7">
            <a:extLst xmlns:a="http://schemas.openxmlformats.org/drawingml/2006/main">
              <a:ext uri="{FF2B5EF4-FFF2-40B4-BE49-F238E27FC236}">
                <a16:creationId xmlns:a16="http://schemas.microsoft.com/office/drawing/2014/main" id="{61CEBE59-1F9E-4D55-9499-5D7DE5A07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1200150"/>
            <a:ext cx="88582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900" b="1">
                <a:solidFill>
                  <a:srgbClr val="0B2B58"/>
                </a:solidFill>
              </a:defRPr>
            </a:pPr>
            <a:r>
              <a:rPr sz="3900" b="1">
                <a:solidFill>
                  <a:srgbClr val="0B2B58"/>
                </a:solidFill>
              </a:rPr>
              <a:t>The judge cannot grade its own homework when it has no write path.</a:t>
            </a:r>
          </a:p>
        </p:txBody>
      </p:sp>
      <p:sp>
        <p:nvSpPr>
          <p:cNvPr id="7" name="body-7">
            <a:extLst xmlns:a="http://schemas.openxmlformats.org/drawingml/2006/main">
              <a:ext uri="{FF2B5EF4-FFF2-40B4-BE49-F238E27FC236}">
                <a16:creationId xmlns:a16="http://schemas.microsoft.com/office/drawing/2014/main" id="{63C3EDC2-AA0D-4C13-9F0C-D253987D18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905250"/>
            <a:ext cx="8572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25000"/>
              </a:lnSpc>
              <a:buNone/>
              <a:defRPr sz="1725" b="0">
                <a:solidFill>
                  <a:srgbClr val="50627A"/>
                </a:solidFill>
              </a:defRPr>
            </a:pPr>
            <a:r>
              <a:rPr sz="1725" b="0">
                <a:solidFill>
                  <a:srgbClr val="50627A"/>
                </a:solidFill>
              </a:rPr>
              <a:t>The doer can change only declared paths. The judge reads evidence and returns a verdict. Deny rules take precedence over allow rules.</a:t>
            </a:r>
          </a:p>
        </p:txBody>
      </p:sp>
    </p:spTree>
    <p:extLst>
      <p:ext uri="{BB962C8B-B14F-4D97-AF65-F5344CB8AC3E}">
        <p14:creationId xmlns:p14="http://schemas.microsoft.com/office/powerpoint/2010/main" val="152388366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EDF2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kicker-8">
            <a:extLst xmlns:a="http://schemas.openxmlformats.org/drawingml/2006/main">
              <a:ext uri="{FF2B5EF4-FFF2-40B4-BE49-F238E27FC236}">
                <a16:creationId xmlns:a16="http://schemas.microsoft.com/office/drawing/2014/main" id="{5B06173C-521F-4EBF-88BA-A50791E351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9100"/>
            <a:ext cx="8382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EA5B0C"/>
                </a:solidFill>
              </a:defRPr>
            </a:pPr>
            <a:r>
              <a:rPr sz="975" b="1">
                <a:solidFill>
                  <a:srgbClr val="EA5B0C"/>
                </a:solidFill>
              </a:rPr>
              <a:t>TABLE 1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34EFFB8-8D49-4375-ACC3-2A121744EF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71525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4E2"/>
          </a:solidFill>
          <a:ln xmlns:a="http://schemas.openxmlformats.org/drawingml/2006/main" w="0">
            <a:solidFill>
              <a:srgbClr val="C9D4E2"/>
            </a:solidFill>
            <a:prstDash val="solid"/>
          </a:ln>
        </p:spPr>
      </p:sp>
      <p:sp>
        <p:nvSpPr>
          <p:cNvPr id="3" name="footer-8">
            <a:extLst xmlns:a="http://schemas.openxmlformats.org/drawingml/2006/main">
              <a:ext uri="{FF2B5EF4-FFF2-40B4-BE49-F238E27FC236}">
                <a16:creationId xmlns:a16="http://schemas.microsoft.com/office/drawing/2014/main" id="{BE1C2E50-D6B9-44BF-A427-4E6301A1D9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2381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B2B58"/>
                </a:solidFill>
              </a:defRPr>
            </a:pPr>
            <a:r>
              <a:rPr sz="750" b="1">
                <a:solidFill>
                  <a:srgbClr val="0B2B58"/>
                </a:solidFill>
              </a:rPr>
              <a:t>SPILLWAVE RESEARCH</a:t>
            </a:r>
          </a:p>
        </p:txBody>
      </p:sp>
      <p:sp>
        <p:nvSpPr>
          <p:cNvPr id="4" name="number-8">
            <a:extLst xmlns:a="http://schemas.openxmlformats.org/drawingml/2006/main">
              <a:ext uri="{FF2B5EF4-FFF2-40B4-BE49-F238E27FC236}">
                <a16:creationId xmlns:a16="http://schemas.microsoft.com/office/drawing/2014/main" id="{5CE2CDB6-5F23-40E5-826F-F265AD3593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5650" y="6419850"/>
            <a:ext cx="590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50627A"/>
                </a:solidFill>
              </a:defRPr>
            </a:pPr>
            <a:r>
              <a:rPr sz="825" b="0">
                <a:solidFill>
                  <a:srgbClr val="50627A"/>
                </a:solidFill>
              </a:rPr>
              <a:t>08</a:t>
            </a:r>
          </a:p>
        </p:txBody>
      </p:sp>
      <p:sp>
        <p:nvSpPr>
          <p:cNvPr id="5" name="title-8">
            <a:extLst xmlns:a="http://schemas.openxmlformats.org/drawingml/2006/main">
              <a:ext uri="{FF2B5EF4-FFF2-40B4-BE49-F238E27FC236}">
                <a16:creationId xmlns:a16="http://schemas.microsoft.com/office/drawing/2014/main" id="{A491290D-E1AE-4859-B699-F00EA0D5E6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90600"/>
            <a:ext cx="10820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B2B58"/>
                </a:solidFill>
              </a:defRPr>
            </a:pPr>
            <a:r>
              <a:rPr sz="2850" b="1">
                <a:solidFill>
                  <a:srgbClr val="0B2B58"/>
                </a:solidFill>
              </a:rPr>
              <a:t>Every common loop failure points to a missing control.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16ca386857549d8"/>
          <a:stretch xmlns:a="http://schemas.openxmlformats.org/drawingml/2006/main"/>
        </p:blipFill>
        <p:spPr>
          <a:xfrm xmlns:a="http://schemas.openxmlformats.org/drawingml/2006/main">
            <a:off x="2328333" y="1790700"/>
            <a:ext cx="7535333" cy="4238625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85516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EDF2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kicker-9">
            <a:extLst xmlns:a="http://schemas.openxmlformats.org/drawingml/2006/main">
              <a:ext uri="{FF2B5EF4-FFF2-40B4-BE49-F238E27FC236}">
                <a16:creationId xmlns:a16="http://schemas.microsoft.com/office/drawing/2014/main" id="{F8853C81-7578-4FC2-8D27-C55F29DDD0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9100"/>
            <a:ext cx="8382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EA5B0C"/>
                </a:solidFill>
              </a:defRPr>
            </a:pPr>
            <a:r>
              <a:rPr sz="975" b="1">
                <a:solidFill>
                  <a:srgbClr val="EA5B0C"/>
                </a:solidFill>
              </a:rPr>
              <a:t>FIGURE 3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1192A3D-52A5-48D3-8E39-51A9941C0C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71525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4E2"/>
          </a:solidFill>
          <a:ln xmlns:a="http://schemas.openxmlformats.org/drawingml/2006/main" w="0">
            <a:solidFill>
              <a:srgbClr val="C9D4E2"/>
            </a:solidFill>
            <a:prstDash val="solid"/>
          </a:ln>
        </p:spPr>
      </p:sp>
      <p:sp>
        <p:nvSpPr>
          <p:cNvPr id="3" name="footer-9">
            <a:extLst xmlns:a="http://schemas.openxmlformats.org/drawingml/2006/main">
              <a:ext uri="{FF2B5EF4-FFF2-40B4-BE49-F238E27FC236}">
                <a16:creationId xmlns:a16="http://schemas.microsoft.com/office/drawing/2014/main" id="{A53C3682-EC1D-43CA-BFD2-717F80B602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2381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B2B58"/>
                </a:solidFill>
              </a:defRPr>
            </a:pPr>
            <a:r>
              <a:rPr sz="750" b="1">
                <a:solidFill>
                  <a:srgbClr val="0B2B58"/>
                </a:solidFill>
              </a:rPr>
              <a:t>SPILLWAVE RESEARCH</a:t>
            </a:r>
          </a:p>
        </p:txBody>
      </p:sp>
      <p:sp>
        <p:nvSpPr>
          <p:cNvPr id="4" name="number-9">
            <a:extLst xmlns:a="http://schemas.openxmlformats.org/drawingml/2006/main">
              <a:ext uri="{FF2B5EF4-FFF2-40B4-BE49-F238E27FC236}">
                <a16:creationId xmlns:a16="http://schemas.microsoft.com/office/drawing/2014/main" id="{C2ABADF8-B9A6-42DA-B540-7726782087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5650" y="6419850"/>
            <a:ext cx="590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50627A"/>
                </a:solidFill>
              </a:defRPr>
            </a:pPr>
            <a:r>
              <a:rPr sz="825" b="0">
                <a:solidFill>
                  <a:srgbClr val="50627A"/>
                </a:solidFill>
              </a:rPr>
              <a:t>09</a:t>
            </a:r>
          </a:p>
        </p:txBody>
      </p:sp>
      <p:sp>
        <p:nvSpPr>
          <p:cNvPr id="5" name="title-9">
            <a:extLst xmlns:a="http://schemas.openxmlformats.org/drawingml/2006/main">
              <a:ext uri="{FF2B5EF4-FFF2-40B4-BE49-F238E27FC236}">
                <a16:creationId xmlns:a16="http://schemas.microsoft.com/office/drawing/2014/main" id="{4347A483-F79E-430A-8095-E1695F122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90600"/>
            <a:ext cx="10820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B2B58"/>
                </a:solidFill>
              </a:defRPr>
            </a:pPr>
            <a:r>
              <a:rPr sz="2850" b="1">
                <a:solidFill>
                  <a:srgbClr val="0B2B58"/>
                </a:solidFill>
              </a:rPr>
              <a:t>There are three exits, and no fourth.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45bd3b5225d4f0b"/>
          <a:stretch xmlns:a="http://schemas.openxmlformats.org/drawingml/2006/main"/>
        </p:blipFill>
        <p:spPr>
          <a:xfrm xmlns:a="http://schemas.openxmlformats.org/drawingml/2006/main">
            <a:off x="2330335" y="1790700"/>
            <a:ext cx="7531329" cy="4238625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76428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2026-08-28T22:51:34.4270000Z</dcterms:created>
  <dcterms:modified xsi:type="dcterms:W3CDTF">2026-08-28T22:51:34.4270000Z</dcterms:modified>
</coreProperties>
</file>